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05" r:id="rId2"/>
    <p:sldId id="414" r:id="rId3"/>
    <p:sldId id="401" r:id="rId4"/>
    <p:sldId id="404" r:id="rId5"/>
    <p:sldId id="421" r:id="rId6"/>
    <p:sldId id="309" r:id="rId7"/>
    <p:sldId id="403" r:id="rId8"/>
    <p:sldId id="422" r:id="rId9"/>
    <p:sldId id="416" r:id="rId10"/>
    <p:sldId id="423" r:id="rId11"/>
    <p:sldId id="406" r:id="rId12"/>
    <p:sldId id="420" r:id="rId13"/>
    <p:sldId id="425" r:id="rId14"/>
    <p:sldId id="424" r:id="rId15"/>
    <p:sldId id="313" r:id="rId16"/>
    <p:sldId id="40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99"/>
    <a:srgbClr val="CCFF33"/>
    <a:srgbClr val="66FF33"/>
    <a:srgbClr val="99FF33"/>
    <a:srgbClr val="CCFF66"/>
    <a:srgbClr val="FFFF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87207" autoAdjust="0"/>
  </p:normalViewPr>
  <p:slideViewPr>
    <p:cSldViewPr>
      <p:cViewPr varScale="1">
        <p:scale>
          <a:sx n="111" d="100"/>
          <a:sy n="111" d="100"/>
        </p:scale>
        <p:origin x="-15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4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476145-C5BB-4665-9721-A0D3C4ACE4C1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D6E9F9-1F60-4248-B47D-243DD5F7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Пчелко И. Славянский поселок - </a:t>
            </a:r>
            <a:r>
              <a:rPr lang="sq-AL" smtClean="0"/>
              <a:t>http://lib2.podelise.ru/tw_files2/urls_1/27/d-26949/26949_html_4e0ccb8e.jpg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09584-F66A-4B95-8B81-EFDC7EEE2C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55D83-528B-4C02-B596-90DD0111E1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E67EB-58D3-4694-967D-B62CCB0389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7BC5B-DEE2-4475-AAD4-079A0EF895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схема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53C7E-0126-4F91-A196-D6A236D814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43B9C-25F3-4937-BE33-810256D8F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1C1A7-1062-4055-AEE2-5E2099AB21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sq-AL" smtClean="0"/>
              <a:t>http://slavs.org.ua/img/history/slav_tactics/03.jpg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кнопке с именем автора  выводит на слайд увеличенную копию документа. Щелчок по увеличенному документу сворачивает его.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A6EE8C-809D-4610-8418-A55D4612B1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08E031-1BCE-4582-86F9-644C3AE734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4F0BA3-DC00-4E4C-A9A9-3DA5C6A03E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6D3416-5E98-4366-BA99-414607E0CE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6E57C-1992-4956-800A-C4ACE7813C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D3C065-2C3D-442A-92BC-FA833A36A6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1D1944-A68D-43EC-B83F-CBBC82571F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карта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A1373-9734-488D-AD41-E53CC99C86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Рисунки – учебник, стр. 37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7F2A77-9CA8-441B-AF46-9E8A63ED04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7C1C-68FB-48D1-963B-FBB47A3E9725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EBDE-1329-42B5-AA8D-176369215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409F-29D7-44D5-82B0-9C25B85F331A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8AB3-0007-4D87-9B07-14EA9F4DF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36B6-24AE-4E18-B503-082188CB1332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C0D3-C3AD-4729-A49A-80CFC1F4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385D-E160-4AED-82B4-FF41FDEA188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A3AC-13EC-49FA-9451-C31CC6584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F15A-8038-468B-86CD-4CB7E9FF1F05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E225-BE1C-44E6-931F-CFC3EF5A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92AA-F46F-4FC3-8383-C5A7C43D13B9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988A-6D56-473E-A7AF-3F5A439D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FFF7-E4C8-4D3A-9A86-61CBADAF8A1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7528-BB54-491E-B5AE-71717C22C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0064-9184-4F9B-986B-E63E972D4836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F6C6-8BE0-414D-9402-07EA73E3B4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85C3-3B0E-4ED6-91F2-85B965CC282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ABA4-3B77-4BD0-8415-0A4477FE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62B-E530-4012-B55F-22956FB18084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7C45-712A-40E5-AEE8-130C99395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E931-E902-4FFD-A589-8DAC88EA3AD8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7339-DE9A-43EF-ADC8-53374FA4E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04502D-F1EF-4661-A925-68FBF412BA2A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7591-357A-4F91-A2BE-EF9743EB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9" r:id="rId4"/>
    <p:sldLayoutId id="2147483705" r:id="rId5"/>
    <p:sldLayoutId id="2147483710" r:id="rId6"/>
    <p:sldLayoutId id="2147483711" r:id="rId7"/>
    <p:sldLayoutId id="2147483704" r:id="rId8"/>
    <p:sldLayoutId id="2147483703" r:id="rId9"/>
    <p:sldLayoutId id="2147483702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982913"/>
            <a:ext cx="5688013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2014.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России.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3 </a:t>
            </a:r>
            <a:endParaRPr lang="ru-RU" sz="1200">
              <a:solidFill>
                <a:srgbClr val="4000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0" name="Picture 12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МИР           ВОСТОЧНЫХ СЛАВЯН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65608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Укажи отличия двуполья от </a:t>
            </a:r>
            <a:r>
              <a:rPr lang="ru-RU" sz="2400" dirty="0">
                <a:latin typeface="+mn-lt"/>
              </a:rPr>
              <a:t>подсечно-огневого </a:t>
            </a:r>
            <a:r>
              <a:rPr lang="ru-RU" sz="2400" dirty="0">
                <a:latin typeface="+mn-lt"/>
              </a:rPr>
              <a:t>земледелия.</a:t>
            </a: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ТОПОР И СОХА</a:t>
            </a:r>
            <a:endParaRPr lang="ru-RU" dirty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300" y="4535488"/>
            <a:ext cx="2746375" cy="198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535488"/>
            <a:ext cx="2746375" cy="198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5213" y="4535488"/>
            <a:ext cx="2747962" cy="198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413" y="2133600"/>
            <a:ext cx="2746375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94050" y="2133600"/>
            <a:ext cx="2746375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6800" y="2133600"/>
            <a:ext cx="2746375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Докажи, что восточные славяне были язычниками. Заполни одну строку таблицы.</a:t>
            </a:r>
          </a:p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Заполни таблицу целиком.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СВЯЩЕННЫЕ КОСТРЫ ЯЗЫЧЕСТВА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2976563"/>
          <a:ext cx="8639175" cy="347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8693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 ЯЗЫЧЕСТВА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ВЕРОВАНИЯ ВОСТОЧНЫХ СЛАВЯН</a:t>
                      </a:r>
                      <a:endParaRPr lang="ru-R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Почему общественное устройство восточных славян можно </a:t>
            </a:r>
            <a:r>
              <a:rPr lang="ru-RU" sz="2400" dirty="0">
                <a:latin typeface="+mn-lt"/>
              </a:rPr>
              <a:t>назвать </a:t>
            </a:r>
            <a:r>
              <a:rPr lang="ru-RU" sz="2400" dirty="0">
                <a:latin typeface="+mn-lt"/>
              </a:rPr>
              <a:t>первобытным?</a:t>
            </a:r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СХОДИЛИСЬ РОДЫ К РЕКАМ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12" y="2420888"/>
            <a:ext cx="5951993" cy="4248000"/>
          </a:xfrm>
          <a:prstGeom prst="roundRect">
            <a:avLst>
              <a:gd name="adj" fmla="val 924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7" name="TextBox 6"/>
          <p:cNvSpPr txBox="1"/>
          <p:nvPr/>
        </p:nvSpPr>
        <p:spPr>
          <a:xfrm>
            <a:off x="6372225" y="2420938"/>
            <a:ext cx="2498725" cy="4248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071563"/>
            <a:ext cx="8639175" cy="559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2385606"/>
            <a:ext cx="8640000" cy="2051506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Нанеси на схему доказательства усиления власти князя.</a:t>
            </a:r>
          </a:p>
          <a:p>
            <a:pPr indent="365125"/>
            <a:r>
              <a:rPr lang="ru-RU" sz="2400">
                <a:latin typeface="Comic Sans MS" pitchFamily="66" charset="0"/>
              </a:rPr>
              <a:t>Подпиши и раскрась те части схемы, которые свидетельствуют о сохранении черт первобытности в общественном устройстве славян.</a:t>
            </a:r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СХОДИЛИСЬ РОДЫ К РЕКАМ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Заполни одну строку таблицы.</a:t>
            </a:r>
          </a:p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>
                <a:latin typeface="Comic Sans MS" pitchFamily="66" charset="0"/>
              </a:rPr>
              <a:t> Заполни таблицу целиком.</a:t>
            </a:r>
          </a:p>
        </p:txBody>
      </p:sp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СХОДИЛИСЬ РОДЫ К РЕКАМ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492375"/>
          <a:ext cx="8640763" cy="4024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7936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600" b="0" dirty="0" smtClean="0"/>
                        <a:t>Сферы</a:t>
                      </a:r>
                    </a:p>
                    <a:p>
                      <a:pPr algn="l"/>
                      <a:r>
                        <a:rPr lang="ru-RU" sz="2600" b="0" dirty="0" smtClean="0"/>
                        <a:t>общественной жизни</a:t>
                      </a:r>
                      <a:endParaRPr lang="ru-RU" sz="2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0" dirty="0" smtClean="0"/>
                        <a:t>Первобытные черты восточных</a:t>
                      </a:r>
                    </a:p>
                    <a:p>
                      <a:pPr algn="l"/>
                      <a:r>
                        <a:rPr lang="ru-RU" sz="2600" b="0" dirty="0" smtClean="0"/>
                        <a:t>славян</a:t>
                      </a:r>
                      <a:endParaRPr lang="ru-RU" sz="2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0" dirty="0" smtClean="0"/>
                        <a:t>Черты, приближающие к</a:t>
                      </a:r>
                    </a:p>
                    <a:p>
                      <a:pPr algn="l"/>
                      <a:r>
                        <a:rPr lang="ru-RU" sz="2600" b="0" dirty="0" smtClean="0"/>
                        <a:t>цивилизации</a:t>
                      </a:r>
                      <a:endParaRPr lang="ru-RU" sz="2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Хозяйство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Общественное</a:t>
                      </a:r>
                    </a:p>
                    <a:p>
                      <a:r>
                        <a:rPr lang="ru-RU" sz="2600" dirty="0" smtClean="0"/>
                        <a:t>деление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Власть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Культура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IX веку у восточных славян и их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ближайших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соседей сложились условия для перехода от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первобытного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общества к цивилизации.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30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700338"/>
            <a:ext cx="3013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252000" y="980728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2400" dirty="0">
                <a:latin typeface="+mn-lt"/>
              </a:rPr>
              <a:t>Прочитайте два источника, принадлежащих </a:t>
            </a:r>
            <a:r>
              <a:rPr lang="ru-RU" sz="2400" dirty="0">
                <a:latin typeface="+mn-lt"/>
              </a:rPr>
              <a:t>византийским авторам </a:t>
            </a:r>
            <a:r>
              <a:rPr lang="ru-RU" sz="2400" dirty="0">
                <a:latin typeface="+mn-lt"/>
              </a:rPr>
              <a:t>VI века. </a:t>
            </a:r>
            <a:r>
              <a:rPr lang="ru-RU" sz="2400" dirty="0">
                <a:latin typeface="+mn-lt"/>
              </a:rPr>
              <a:t>Определите то</a:t>
            </a:r>
            <a:r>
              <a:rPr lang="ru-RU" sz="2400" dirty="0">
                <a:latin typeface="+mn-lt"/>
              </a:rPr>
              <a:t>, в чем авторы противоречат друг другу,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 </a:t>
            </a:r>
            <a:r>
              <a:rPr lang="ru-RU" sz="2400" dirty="0">
                <a:latin typeface="+mn-lt"/>
              </a:rPr>
              <a:t>в чем дополняют </a:t>
            </a:r>
            <a:r>
              <a:rPr lang="ru-RU" sz="2400" dirty="0">
                <a:latin typeface="+mn-lt"/>
              </a:rPr>
              <a:t>друг друга.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13" y="6219825"/>
            <a:ext cx="3802062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Прокопий Кесарийский</a:t>
            </a:r>
            <a:endParaRPr lang="ru-RU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638" y="6219825"/>
            <a:ext cx="29019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Маврикий Стратег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3" y="192088"/>
            <a:ext cx="8639175" cy="645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/>
            <a:r>
              <a:rPr lang="ru-RU" sz="2600" i="1">
                <a:latin typeface="Comic Sans MS" pitchFamily="66" charset="0"/>
              </a:rPr>
              <a:t>Прокопий Кесарийский о славянах и антах</a:t>
            </a:r>
          </a:p>
          <a:p>
            <a:r>
              <a:rPr lang="ru-RU" sz="2600">
                <a:latin typeface="Comic Sans MS" pitchFamily="66" charset="0"/>
              </a:rPr>
              <a:t>«Эти племена, славяне и анты, не управляются одним человеком, но издревле  живут в народоправстве, и поэтому у них счастье в жизни считается делом общим… Они считают, что только бог, творец молний, является владыкой над всеми, и ему приносят в жертву быков и совершают другие священные обряды. Они почитают реки и нимф, другие божества, приносят жертвы всем им, при помощи этих жертв производят гадания.</a:t>
            </a:r>
          </a:p>
          <a:p>
            <a:r>
              <a:rPr lang="ru-RU" sz="2600">
                <a:latin typeface="Comic Sans MS" pitchFamily="66" charset="0"/>
              </a:rPr>
              <a:t>Живут они в жалких хижинах на большом расстоянии друг от друга, и все они часто меняют место жительства. Вступая в битву, большинство из них идёт на врагов со щитами и дротиками в руках, панцирей они никогда не надевают… Они высокого роста и огромной силы».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13" y="915988"/>
            <a:ext cx="8639175" cy="5795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/>
            <a:r>
              <a:rPr lang="ru-RU" sz="2200" i="1">
                <a:latin typeface="Comic Sans MS" pitchFamily="66" charset="0"/>
              </a:rPr>
              <a:t>Маврикий Стратег о славянах и антах</a:t>
            </a:r>
          </a:p>
          <a:p>
            <a:r>
              <a:rPr lang="ru-RU" sz="2200">
                <a:latin typeface="Comic Sans MS" pitchFamily="66" charset="0"/>
              </a:rPr>
              <a:t>«Племена славян и антов сходны по своему образу жизни и по своим нравам, по своей любви к свободе; их никоим образом нельзя склонить к рабству или подчинению в своей стране. Они многочисленны. Выносливы. Легко переносят жару, холод, дождь, наготу, недостаток в пище. К прибывающим к ним иноземцам они относятся ласково и … при переходе из одного места в другое охраняют их в случае надобности.</a:t>
            </a:r>
          </a:p>
          <a:p>
            <a:r>
              <a:rPr lang="ru-RU" sz="2200">
                <a:latin typeface="Comic Sans MS" pitchFamily="66" charset="0"/>
              </a:rPr>
              <a:t>У них большое количество разнообразного скота и плодов земных, лежащих в кучах, в особенности проса и пшеницы.</a:t>
            </a:r>
          </a:p>
          <a:p>
            <a:r>
              <a:rPr lang="ru-RU" sz="2200">
                <a:latin typeface="Comic Sans MS" pitchFamily="66" charset="0"/>
              </a:rPr>
              <a:t>Они селятся в лесу, у неудобопроходимых рек, болот и озёр, устраивая в своих жилищах много выходов.</a:t>
            </a:r>
          </a:p>
          <a:p>
            <a:r>
              <a:rPr lang="ru-RU" sz="2200">
                <a:latin typeface="Comic Sans MS" pitchFamily="66" charset="0"/>
              </a:rPr>
              <a:t>Сражаться со своими врагами они любят в местах, поросших густым лесом, в теснинах, на обрывах; с выгодой для себя пользуются засадами, внезапными атаками и хитростями… Опытны они также и в переправе через реки».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498975"/>
          </a:xfrm>
          <a:blipFill>
            <a:blip r:embed="rId3" cstate="print"/>
            <a:tile tx="0" ty="0" sx="100000" sy="100000" flip="none" algn="tl"/>
          </a:blipFill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600" i="1" dirty="0"/>
              <a:t>Справочные сведения</a:t>
            </a:r>
          </a:p>
          <a:p>
            <a:pPr marL="0" indent="358775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600" dirty="0"/>
              <a:t>У восточных славян в VIII веке, судя по археологическим раскопкам, преобладали небольшие поселения по 20–40 полуземлянок в каждом. Лишь немногие из них были </a:t>
            </a:r>
            <a:r>
              <a:rPr lang="ru-RU" sz="1600" dirty="0" smtClean="0"/>
              <a:t>обнесены </a:t>
            </a:r>
            <a:r>
              <a:rPr lang="ru-RU" sz="1600" dirty="0"/>
              <a:t>невысокими земляными валами и частоколами. Но и в таких «городищах» все полуземлянки одинаковые – примерно 4х4 метра. Над </a:t>
            </a:r>
            <a:r>
              <a:rPr lang="ru-RU" sz="1600" dirty="0" smtClean="0"/>
              <a:t>каждым захоронением </a:t>
            </a:r>
            <a:r>
              <a:rPr lang="ru-RU" sz="1600" dirty="0"/>
              <a:t>– маленький курган высотой до 50 см. Лишь в некоторых из них лежали остатки кольчуг и византийских монет.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498975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358775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800" i="1" smtClean="0"/>
              <a:t>Справочные сведения</a:t>
            </a:r>
          </a:p>
          <a:p>
            <a:pPr marL="88900" indent="358775">
              <a:spcBef>
                <a:spcPct val="0"/>
              </a:spcBef>
              <a:buFont typeface="Comic Sans MS" pitchFamily="66" charset="0"/>
              <a:buNone/>
            </a:pPr>
            <a:endParaRPr lang="ru-RU" sz="1800" smtClean="0"/>
          </a:p>
          <a:p>
            <a:pPr marL="88900" indent="358775">
              <a:spcBef>
                <a:spcPct val="0"/>
              </a:spcBef>
              <a:buFont typeface="Comic Sans MS" pitchFamily="66" charset="0"/>
              <a:buNone/>
            </a:pPr>
            <a:r>
              <a:rPr lang="ru-RU" sz="1800" smtClean="0"/>
              <a:t>До VI века предки южных, западных и восточных славян жили в одинаковых условиях – первобытными родовыми посёлками, объединёнными в племена.</a:t>
            </a:r>
          </a:p>
          <a:p>
            <a:pPr marL="88900" indent="358775">
              <a:spcBef>
                <a:spcPct val="0"/>
              </a:spcBef>
              <a:buFont typeface="Comic Sans MS" pitchFamily="66" charset="0"/>
              <a:buNone/>
            </a:pPr>
            <a:r>
              <a:rPr lang="ru-RU" sz="1800" smtClean="0"/>
              <a:t>К VII–VIII векам у южных славян появились свои государства, города, деление на знатных воинов, ремесленников и торговцев, простых общинников. </a:t>
            </a:r>
            <a:endParaRPr lang="ru-RU" sz="1600" smtClean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34888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4005064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254000" y="981075"/>
            <a:ext cx="8640763" cy="4498975"/>
          </a:xfrm>
          <a:prstGeom prst="roundRect">
            <a:avLst>
              <a:gd name="adj" fmla="val 8193"/>
            </a:avLst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00CC00"/>
            </a:solidFill>
          </a:ln>
        </p:spPr>
        <p:txBody>
          <a:bodyPr anchor="ctr"/>
          <a:lstStyle>
            <a:lvl1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" indent="360000" algn="l" defTabSz="914400" rtl="0" eaLnBrk="1" latinLnBrk="0" hangingPunct="1">
              <a:spcBef>
                <a:spcPts val="0"/>
              </a:spcBef>
              <a:buFont typeface="Comic Sans MS" pitchFamily="66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2600" i="1" dirty="0"/>
              <a:t>Справочные </a:t>
            </a:r>
            <a:r>
              <a:rPr lang="ru-RU" sz="2600" i="1" dirty="0" smtClean="0"/>
              <a:t>сведения</a:t>
            </a:r>
          </a:p>
          <a:p>
            <a:pPr marL="0" indent="358775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2500" dirty="0" smtClean="0"/>
              <a:t>У </a:t>
            </a:r>
            <a:r>
              <a:rPr lang="ru-RU" sz="2500" dirty="0"/>
              <a:t>восточных славян в VIII веке, судя по </a:t>
            </a:r>
            <a:r>
              <a:rPr lang="ru-RU" sz="2500" dirty="0" smtClean="0"/>
              <a:t>археологическим раскопкам</a:t>
            </a:r>
            <a:r>
              <a:rPr lang="ru-RU" sz="2500" dirty="0"/>
              <a:t>, преобладали небольшие поселения по 20–40 </a:t>
            </a:r>
            <a:r>
              <a:rPr lang="ru-RU" sz="2500" dirty="0" smtClean="0"/>
              <a:t>полуземлянок </a:t>
            </a:r>
            <a:r>
              <a:rPr lang="ru-RU" sz="2500" dirty="0"/>
              <a:t>в каждом. Лишь немногие из них были </a:t>
            </a:r>
            <a:r>
              <a:rPr lang="ru-RU" sz="2500" dirty="0" smtClean="0"/>
              <a:t>обнесены невысокими </a:t>
            </a:r>
            <a:r>
              <a:rPr lang="ru-RU" sz="2500" dirty="0"/>
              <a:t>земляными валами и частоколами. Но и в </a:t>
            </a:r>
            <a:r>
              <a:rPr lang="ru-RU" sz="2500" dirty="0" smtClean="0"/>
              <a:t>таких «</a:t>
            </a:r>
            <a:r>
              <a:rPr lang="ru-RU" sz="2500" dirty="0"/>
              <a:t>городищах» все </a:t>
            </a:r>
            <a:r>
              <a:rPr lang="ru-RU" sz="2500" dirty="0" smtClean="0"/>
              <a:t>полуземлянки одинаковые </a:t>
            </a:r>
            <a:r>
              <a:rPr lang="ru-RU" sz="2500" dirty="0"/>
              <a:t>– примерно </a:t>
            </a:r>
            <a:r>
              <a:rPr lang="ru-RU" sz="2500" dirty="0" smtClean="0"/>
              <a:t>4х4 метра</a:t>
            </a:r>
            <a:r>
              <a:rPr lang="ru-RU" sz="2500" dirty="0"/>
              <a:t>. Над каждым захоронением – маленький курган </a:t>
            </a:r>
            <a:r>
              <a:rPr lang="ru-RU" sz="2500" dirty="0" smtClean="0"/>
              <a:t>высотой </a:t>
            </a:r>
            <a:r>
              <a:rPr lang="ru-RU" sz="2500" dirty="0"/>
              <a:t>до 50 см. Лишь в некоторых из них лежали остатки </a:t>
            </a:r>
            <a:r>
              <a:rPr lang="ru-RU" sz="2500" dirty="0" smtClean="0"/>
              <a:t>кольчуг </a:t>
            </a:r>
            <a:r>
              <a:rPr lang="ru-RU" sz="2500" dirty="0"/>
              <a:t>и византийских монет.</a:t>
            </a:r>
          </a:p>
        </p:txBody>
      </p: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498975"/>
          </a:xfrm>
          <a:prstGeom prst="roundRect">
            <a:avLst>
              <a:gd name="adj" fmla="val 80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88900" indent="358775" algn="ctr">
              <a:buFont typeface="Comic Sans MS" pitchFamily="66" charset="0"/>
              <a:buNone/>
            </a:pPr>
            <a:r>
              <a:rPr lang="ru-RU" sz="2800" i="1">
                <a:latin typeface="Comic Sans MS" pitchFamily="66" charset="0"/>
              </a:rPr>
              <a:t>Справочные сведения</a:t>
            </a:r>
          </a:p>
          <a:p>
            <a:pPr marL="88900" indent="358775" algn="ctr">
              <a:buFont typeface="Comic Sans MS" pitchFamily="66" charset="0"/>
              <a:buNone/>
            </a:pPr>
            <a:endParaRPr lang="ru-RU" sz="2800" i="1">
              <a:latin typeface="Comic Sans MS" pitchFamily="66" charset="0"/>
            </a:endParaRPr>
          </a:p>
          <a:p>
            <a:pPr marL="88900" indent="358775">
              <a:buFont typeface="Comic Sans MS" pitchFamily="66" charset="0"/>
              <a:buNone/>
            </a:pPr>
            <a:r>
              <a:rPr lang="ru-RU" sz="2800">
                <a:latin typeface="Comic Sans MS" pitchFamily="66" charset="0"/>
              </a:rPr>
              <a:t>До VI века предки южных, западных и восточных славян жили в одинаковых условиях – первобытными родовыми посёлками, объединёнными в племена.</a:t>
            </a:r>
          </a:p>
          <a:p>
            <a:pPr marL="88900" indent="358775">
              <a:buFont typeface="Comic Sans MS" pitchFamily="66" charset="0"/>
              <a:buNone/>
            </a:pPr>
            <a:r>
              <a:rPr lang="ru-RU" sz="2800">
                <a:latin typeface="Comic Sans MS" pitchFamily="66" charset="0"/>
              </a:rPr>
              <a:t>К VII–VIII векам у южных славян появились свои государства, города, деление на знатных воинов, ремесленников и торговцев, простых общинников.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805264"/>
            <a:ext cx="8640000" cy="851297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	</a:t>
            </a:r>
            <a:r>
              <a:rPr lang="ru-RU" sz="2200" dirty="0">
                <a:latin typeface="+mn-lt"/>
              </a:rPr>
              <a:t>Определи, взошли ли южные и восточные славяне на ступень </a:t>
            </a:r>
            <a:r>
              <a:rPr lang="ru-RU" sz="2200" dirty="0">
                <a:latin typeface="+mn-lt"/>
              </a:rPr>
              <a:t>цивилизации </a:t>
            </a:r>
            <a:r>
              <a:rPr lang="ru-RU" sz="2200" dirty="0">
                <a:latin typeface="+mn-lt"/>
              </a:rPr>
              <a:t>к VIII веку.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939992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ВОСТОЧНЫЕ СЛАВЯНЕ НЕ ВЗОШЛИ НА СТУПЕНЬ ЦИВИЛИЗАЦИИ ОДНОВРЕМЕННО С ЮЖНЫМИ СЛАВЯНАМИ И ДРУГИМИ ПЛЕМЕНАМИ?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0" name="Group 20"/>
          <p:cNvGraphicFramePr>
            <a:graphicFrameLocks noGrp="1"/>
          </p:cNvGraphicFramePr>
          <p:nvPr/>
        </p:nvGraphicFramePr>
        <p:xfrm>
          <a:off x="4627563" y="981075"/>
          <a:ext cx="4321175" cy="5761038"/>
        </p:xfrm>
        <a:graphic>
          <a:graphicData uri="http://schemas.openxmlformats.org/drawingml/2006/table">
            <a:tbl>
              <a:tblPr/>
              <a:tblGrid>
                <a:gridCol w="4321175"/>
              </a:tblGrid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 начале Средневековья славяне…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2"/>
                    </a:solidFill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Великое переселение привело к тому, что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2"/>
                    </a:solidFill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4235450" cy="575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2556450"/>
            <a:ext cx="8640000" cy="1736646"/>
          </a:xfrm>
          <a:prstGeom prst="roundRect">
            <a:avLst/>
          </a:prstGeom>
          <a:blipFill>
            <a:blip r:embed="rId4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Как развивались племена славян в начале Средневековья? </a:t>
            </a:r>
            <a:r>
              <a:rPr lang="ru-RU" sz="2400" dirty="0">
                <a:latin typeface="+mn-lt"/>
              </a:rPr>
              <a:t>Каковы были </a:t>
            </a:r>
            <a:r>
              <a:rPr lang="ru-RU" sz="2400" dirty="0">
                <a:latin typeface="+mn-lt"/>
              </a:rPr>
              <a:t>последствия Великого переселения народа в Восточной </a:t>
            </a:r>
            <a:r>
              <a:rPr lang="ru-RU" sz="2400" dirty="0">
                <a:latin typeface="+mn-lt"/>
              </a:rPr>
              <a:t>Европе</a:t>
            </a:r>
            <a:r>
              <a:rPr lang="ru-RU" sz="2400" dirty="0">
                <a:latin typeface="+mn-lt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04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1" name="Group 43"/>
          <p:cNvGraphicFramePr>
            <a:graphicFrameLocks noGrp="1"/>
          </p:cNvGraphicFramePr>
          <p:nvPr/>
        </p:nvGraphicFramePr>
        <p:xfrm>
          <a:off x="252413" y="981075"/>
          <a:ext cx="8640762" cy="5748338"/>
        </p:xfrm>
        <a:graphic>
          <a:graphicData uri="http://schemas.openxmlformats.org/drawingml/2006/table">
            <a:tbl>
              <a:tblPr/>
              <a:tblGrid>
                <a:gridCol w="1871662"/>
                <a:gridCol w="576263"/>
                <a:gridCol w="619283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marL="72000" marR="72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72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marL="72000" marR="72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72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людей, которых объединяют обычаи, самоназвание, единый язык, особый образ жизни.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Государство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Ступень развития общества, для которой характерны стоянки или селения, родовые общины и племена, народные собрания, старейшины и вожди, устные сказания.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Племя 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Союз родовых общин, которых объединяют единый избираемый вождь, общая защищаемая территория, обычай заключения браков, общие верования.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Народ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проживающими на определённой территории.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Союз неродственных семей, которые живут в одном посёлке, совместно владеют землёй; но каждая семья ведёт своё хозяйство на выделенном участке. 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Первобытное  общество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Объединение семей, происходящих от одного предка, совместно владеющих землёй и управляемых родовыми старейшинами.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19" y="2832417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недостающие понятия.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60588" y="1196975"/>
            <a:ext cx="53975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628800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Разошлись по разным землям...</a:t>
            </a: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3060000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Топор 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соха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4500000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Священные костры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язычества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940000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Сходились роды к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рекам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52413" y="981075"/>
            <a:ext cx="8640762" cy="5759450"/>
            <a:chOff x="252000" y="980728"/>
            <a:chExt cx="8640480" cy="576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844579" y="980728"/>
              <a:ext cx="3047901" cy="57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000" y="980728"/>
              <a:ext cx="5376687" cy="576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52000" y="2275994"/>
            <a:ext cx="8640000" cy="2377142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Подчеркни красным цветом названия восточнославянских племён, синим – названия племён соседей восточных славян, чёрным подпиши названия государств – соседей восточных славян.</a:t>
            </a: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/>
              <a:t>РАЗОШЛИСЬ ПО РАЗНЫМ ЗЕМЛЯМ...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5375275" cy="5759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РАЗОШЛИСЬ ПО РАЗНЫМ ЗЕМЛЯМ...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5963" y="981075"/>
            <a:ext cx="3173412" cy="5759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</a:t>
            </a:r>
          </a:p>
          <a:p>
            <a:pPr marL="514350" indent="-514350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dirty="0">
                <a:latin typeface="+mn-lt"/>
              </a:rPr>
              <a:t>___________</a:t>
            </a:r>
            <a:endParaRPr lang="ru-RU" sz="2800" dirty="0"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2506459"/>
            <a:ext cx="8640000" cy="1790998"/>
          </a:xfrm>
          <a:prstGeom prst="roundRect">
            <a:avLst>
              <a:gd name="adj" fmla="val 10887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Нанеси на карту линию торгового пути, по которому викинг мог попасть в столицу Византии, укажи названия морей, рек, озёр и городов, через которые проходил этот путь.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5805264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Почему этот вид земледелия </a:t>
            </a:r>
            <a:r>
              <a:rPr lang="ru-RU" sz="2400" dirty="0">
                <a:latin typeface="+mn-lt"/>
              </a:rPr>
              <a:t>называется </a:t>
            </a:r>
            <a:r>
              <a:rPr lang="ru-RU" sz="2400" dirty="0">
                <a:latin typeface="+mn-lt"/>
              </a:rPr>
              <a:t>подсечно-огневым?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ТОПОР И СОХА</a:t>
            </a:r>
            <a:endParaRPr lang="ru-RU" dirty="0"/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3357563"/>
            <a:ext cx="26384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7550" y="3357563"/>
            <a:ext cx="260985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4275" y="3357563"/>
            <a:ext cx="2611438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3513" y="5157788"/>
            <a:ext cx="2816225" cy="436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200">
                <a:latin typeface="Comic Sans MS" pitchFamily="66" charset="0"/>
              </a:rPr>
              <a:t>1-2-й год - подсека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1513" y="5157788"/>
            <a:ext cx="2701925" cy="436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200">
                <a:latin typeface="Comic Sans MS" pitchFamily="66" charset="0"/>
              </a:rPr>
              <a:t>3-4-й год - пахота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4275" y="5157788"/>
            <a:ext cx="2611438" cy="430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800000"/>
                </a:solidFill>
              </a:rPr>
              <a:t>5-й год – заброшенный участок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980728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Какие занятия, кроме земледелия, существовали у восточных славян?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989138"/>
            <a:ext cx="8624888" cy="1152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____________________________________________________________________________________________________________________________________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22144</TotalTime>
  <Words>1055</Words>
  <Application>Microsoft Office PowerPoint</Application>
  <PresentationFormat>Экран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ВОСТОЧНЫХ СЛАВЯН</dc:title>
  <dc:creator>Telli</dc:creator>
  <cp:lastModifiedBy>Admin</cp:lastModifiedBy>
  <cp:revision>896</cp:revision>
  <dcterms:created xsi:type="dcterms:W3CDTF">2012-04-06T18:00:09Z</dcterms:created>
  <dcterms:modified xsi:type="dcterms:W3CDTF">2014-01-13T11:29:39Z</dcterms:modified>
</cp:coreProperties>
</file>