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4" r:id="rId2"/>
    <p:sldId id="259" r:id="rId3"/>
    <p:sldId id="260" r:id="rId4"/>
    <p:sldId id="261" r:id="rId5"/>
    <p:sldId id="262" r:id="rId6"/>
    <p:sldId id="263" r:id="rId7"/>
    <p:sldId id="275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FFFF66"/>
    <a:srgbClr val="00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9.png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083" y="404664"/>
            <a:ext cx="7845496" cy="9361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Растительный орнамент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08290"/>
            <a:ext cx="7854696" cy="616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Изобразительное искусство. 2 класс.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Урок 20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8" name="Picture 4" descr="C:\Users\SONYA\Desktop\презентации\19\3383gh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8417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0\gfh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65776" cy="49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188640"/>
            <a:ext cx="8640960" cy="108012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Геометрический орнамент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0\Снимокre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968552" cy="50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116632"/>
            <a:ext cx="8712968" cy="936104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Растительный орнамент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476376"/>
            <a:ext cx="8064896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66"/>
                </a:solidFill>
              </a:rPr>
              <a:t>Как получаются сложные орнаменты?</a:t>
            </a:r>
          </a:p>
        </p:txBody>
      </p:sp>
    </p:spTree>
    <p:extLst>
      <p:ext uri="{BB962C8B-B14F-4D97-AF65-F5344CB8AC3E}">
        <p14:creationId xmlns:p14="http://schemas.microsoft.com/office/powerpoint/2010/main" val="16710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NYA\Desktop\презентации\картинки\20\rastenie-orn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2" y="620688"/>
            <a:ext cx="81135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SONYA\Desktop\презентации\картинки\20\grd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1507" y="2143350"/>
            <a:ext cx="52387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NYA\Desktop\презентации\картинки\20\Orn_06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3" y="1268760"/>
            <a:ext cx="49699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ONYA\Desktop\презентации\картинки\20\0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808"/>
            <a:ext cx="3960440" cy="62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NYA\Desktop\презентации\картинки\20\167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08" y="728995"/>
            <a:ext cx="4540353" cy="56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ONYA\Desktop\презентации\картинки\20\Orn_06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4073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63" y="274756"/>
            <a:ext cx="2164674" cy="220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37" y="260648"/>
            <a:ext cx="2247993" cy="21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30" y="274756"/>
            <a:ext cx="23248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1" y="2428962"/>
            <a:ext cx="2272238" cy="21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29" y="4668732"/>
            <a:ext cx="2309271" cy="218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si\Downloads\орн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0" y="2478788"/>
            <a:ext cx="2280611" cy="21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0" y="4618228"/>
            <a:ext cx="2324800" cy="218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msi\Downloads\орн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226"/>
            <a:ext cx="2407326" cy="22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si\Downloads\орн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30" y="2492896"/>
            <a:ext cx="2309270" cy="21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si\Downloads\орн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40" y="4565910"/>
            <a:ext cx="2080189" cy="22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A\Desktop\презентации\картинки\20\gfh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691"/>
            <a:ext cx="2341999" cy="21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66"/>
                </a:solidFill>
              </a:rPr>
              <a:t> Оцените </a:t>
            </a:r>
            <a:r>
              <a:rPr lang="ru-RU" sz="4000" b="1" dirty="0" smtClean="0">
                <a:solidFill>
                  <a:srgbClr val="FFFF66"/>
                </a:solidFill>
              </a:rPr>
              <a:t>свою работу на уроке:</a:t>
            </a:r>
          </a:p>
          <a:p>
            <a:pPr algn="ctr"/>
            <a:r>
              <a:rPr lang="ru-RU" sz="4000" b="1" dirty="0">
                <a:solidFill>
                  <a:srgbClr val="000066"/>
                </a:solidFill>
              </a:rPr>
              <a:t>– Что тебе нужно было сделать?</a:t>
            </a:r>
          </a:p>
          <a:p>
            <a:pPr algn="ctr"/>
            <a:r>
              <a:rPr lang="ru-RU" sz="4000" b="1" dirty="0">
                <a:solidFill>
                  <a:srgbClr val="800000"/>
                </a:solidFill>
              </a:rPr>
              <a:t>– Задание выполнено в полном объёме? Без ошибок?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– Ты выполнил работу самостоятельно или с помощью? С чьей?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– Как бы ты оценил свою работу?</a:t>
            </a:r>
          </a:p>
          <a:p>
            <a:pPr algn="ctr"/>
            <a:endParaRPr lang="ru-RU" sz="40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484784"/>
            <a:ext cx="7920880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Принести альбом, карандаш, гуашь, кисти № 2, 4, Рабочую тетрадь, ножницы, клей и цветную бумагу.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88843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en-US" sz="3600" i="1" dirty="0" smtClean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 smtClean="0">
              <a:solidFill>
                <a:srgbClr val="002060"/>
              </a:solidFill>
            </a:endParaRPr>
          </a:p>
          <a:p>
            <a:pPr algn="ctr"/>
            <a:endParaRPr lang="en-US" sz="3600" i="1" dirty="0" smtClean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204864"/>
            <a:ext cx="7272808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получаются сложные орнаменты?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576" y="476672"/>
            <a:ext cx="784887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Какие виды орнамента вы знаете?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576" y="476672"/>
            <a:ext cx="784887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Чем они отличаются?</a:t>
            </a:r>
          </a:p>
        </p:txBody>
      </p:sp>
      <p:pic>
        <p:nvPicPr>
          <p:cNvPr id="2051" name="Picture 3" descr="C:\Users\SONYA\Desktop\презентации\картинки\20\or19-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1419" y="2625354"/>
            <a:ext cx="4784949" cy="27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NYA\Desktop\презентации\картинки\20\A1135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428" y="2961083"/>
            <a:ext cx="4740160" cy="20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Какой элемент использован в представленных орнаментах?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Обратите внимание на обведенные зеленым контуром элементы в каждой полосе орнамента. Чем они отличаются?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rgbClr val="000066"/>
                </a:solidFill>
              </a:rPr>
              <a:t>Такое сочетание элементов называется </a:t>
            </a:r>
            <a:r>
              <a:rPr lang="ru-RU" sz="2700" b="1" dirty="0">
                <a:solidFill>
                  <a:srgbClr val="000066"/>
                </a:solidFill>
              </a:rPr>
              <a:t>группой элементов</a:t>
            </a:r>
            <a:r>
              <a:rPr lang="ru-RU" sz="2700" dirty="0">
                <a:solidFill>
                  <a:srgbClr val="000066"/>
                </a:solidFill>
              </a:rPr>
              <a:t>, а чередование групп элементов – </a:t>
            </a:r>
            <a:r>
              <a:rPr lang="ru-RU" sz="2700" b="1" dirty="0">
                <a:solidFill>
                  <a:srgbClr val="000066"/>
                </a:solidFill>
              </a:rPr>
              <a:t>ритмом</a:t>
            </a:r>
            <a:r>
              <a:rPr lang="ru-RU" sz="2700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42891"/>
            <a:ext cx="4752528" cy="554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</a:t>
            </a:r>
            <a:r>
              <a:rPr lang="ru-RU" sz="4800" dirty="0" smtClean="0">
                <a:solidFill>
                  <a:srgbClr val="FFFF66"/>
                </a:solidFill>
                <a:effectLst/>
              </a:rPr>
              <a:t>решения</a:t>
            </a:r>
            <a:r>
              <a:rPr lang="ru-RU" sz="4800" dirty="0" smtClean="0">
                <a:solidFill>
                  <a:srgbClr val="FFFF66"/>
                </a:solidFill>
              </a:rPr>
              <a:t>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99" y="1163072"/>
            <a:ext cx="540840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116632"/>
            <a:ext cx="9144000" cy="864096"/>
          </a:xfrm>
          <a:prstGeom prst="wedgeRoundRectCallout">
            <a:avLst>
              <a:gd name="adj1" fmla="val -20245"/>
              <a:gd name="adj2" fmla="val 4536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Композиция орнамента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4" y="2204864"/>
            <a:ext cx="41009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529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0"/>
            <a:ext cx="8784976" cy="1052736"/>
          </a:xfrm>
          <a:prstGeom prst="wedgeRoundRectCallout">
            <a:avLst>
              <a:gd name="adj1" fmla="val -20624"/>
              <a:gd name="adj2" fmla="val 522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Некоторые виды композиции орнамента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79512" y="908720"/>
            <a:ext cx="4251607" cy="115212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Линейная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549135" y="974758"/>
            <a:ext cx="4415353" cy="1152128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Диагональная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15" y="2234245"/>
            <a:ext cx="41018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4245"/>
            <a:ext cx="410143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512" y="0"/>
            <a:ext cx="8784976" cy="1052736"/>
          </a:xfrm>
          <a:prstGeom prst="wedgeRoundRectCallout">
            <a:avLst>
              <a:gd name="adj1" fmla="val -20624"/>
              <a:gd name="adj2" fmla="val 522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Некоторые виды композиции орнамента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908721"/>
            <a:ext cx="4245454" cy="115212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Центрическая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(в круге)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706453" y="956828"/>
            <a:ext cx="4251607" cy="115212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Центрическая  (в квадрате)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4968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6192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</a:rPr>
              <a:t>     </a:t>
            </a:r>
            <a:r>
              <a:rPr lang="ru-RU" sz="3000" dirty="0" smtClean="0">
                <a:solidFill>
                  <a:srgbClr val="000066"/>
                </a:solidFill>
              </a:rPr>
              <a:t>Элементы </a:t>
            </a:r>
            <a:r>
              <a:rPr lang="ru-RU" sz="3000" dirty="0">
                <a:solidFill>
                  <a:srgbClr val="000066"/>
                </a:solidFill>
              </a:rPr>
              <a:t>орнамента иногда размещают в полосе. Такая </a:t>
            </a:r>
            <a:r>
              <a:rPr lang="ru-RU" sz="3000" b="1" dirty="0">
                <a:solidFill>
                  <a:srgbClr val="000066"/>
                </a:solidFill>
              </a:rPr>
              <a:t>композиция</a:t>
            </a:r>
            <a:r>
              <a:rPr lang="ru-RU" sz="3000" dirty="0">
                <a:solidFill>
                  <a:srgbClr val="000066"/>
                </a:solidFill>
              </a:rPr>
              <a:t> обычно используется для украшения края изделия. Если нужно украсить изделие круглой формы (например тарелку), орнамент располагают расходящимися от центра кругами. Когда украшают шкатулки, платки, ковры, изразцы, узоры вписывают в </a:t>
            </a:r>
            <a:r>
              <a:rPr lang="ru-RU" sz="3000" b="1" dirty="0">
                <a:solidFill>
                  <a:srgbClr val="000066"/>
                </a:solidFill>
              </a:rPr>
              <a:t>квадраты</a:t>
            </a:r>
            <a:r>
              <a:rPr lang="ru-RU" sz="3000" dirty="0">
                <a:solidFill>
                  <a:srgbClr val="000066"/>
                </a:solidFill>
              </a:rPr>
              <a:t> или </a:t>
            </a:r>
            <a:r>
              <a:rPr lang="ru-RU" sz="3000" b="1" dirty="0">
                <a:solidFill>
                  <a:srgbClr val="000066"/>
                </a:solidFill>
              </a:rPr>
              <a:t>прямоугольники</a:t>
            </a:r>
            <a:r>
              <a:rPr lang="ru-RU" sz="3000" dirty="0">
                <a:solidFill>
                  <a:srgbClr val="000066"/>
                </a:solidFill>
              </a:rPr>
              <a:t>. При этом элементы орнамента могут располагаться по </a:t>
            </a:r>
            <a:r>
              <a:rPr lang="ru-RU" sz="3000" dirty="0" smtClean="0">
                <a:solidFill>
                  <a:srgbClr val="000066"/>
                </a:solidFill>
              </a:rPr>
              <a:t>разному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ru-RU" sz="3000" dirty="0" smtClean="0">
                <a:solidFill>
                  <a:srgbClr val="000066"/>
                </a:solidFill>
              </a:rPr>
              <a:t> </a:t>
            </a:r>
            <a:r>
              <a:rPr lang="ru-RU" sz="3000" dirty="0" smtClean="0">
                <a:solidFill>
                  <a:srgbClr val="000066"/>
                </a:solidFill>
              </a:rPr>
              <a:t>  </a:t>
            </a:r>
            <a:endParaRPr lang="ru-RU" sz="3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0\kvbmlmlm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400600" cy="55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1052736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Для чего используют разные виды композиции орнамента?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250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Растительный орнамент</vt:lpstr>
      <vt:lpstr>Формулирование проблемы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Центрическая  (в круге)</vt:lpstr>
      <vt:lpstr>Презентация PowerPoint</vt:lpstr>
      <vt:lpstr>Поиск решения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23</cp:revision>
  <dcterms:created xsi:type="dcterms:W3CDTF">2012-09-17T15:13:52Z</dcterms:created>
  <dcterms:modified xsi:type="dcterms:W3CDTF">2013-02-05T11:50:39Z</dcterms:modified>
</cp:coreProperties>
</file>