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5" r:id="rId2"/>
    <p:sldId id="344" r:id="rId3"/>
    <p:sldId id="267" r:id="rId4"/>
    <p:sldId id="323" r:id="rId5"/>
    <p:sldId id="351" r:id="rId6"/>
    <p:sldId id="309" r:id="rId7"/>
    <p:sldId id="360" r:id="rId8"/>
    <p:sldId id="352" r:id="rId9"/>
    <p:sldId id="353" r:id="rId10"/>
    <p:sldId id="334" r:id="rId11"/>
    <p:sldId id="355" r:id="rId12"/>
    <p:sldId id="356" r:id="rId13"/>
    <p:sldId id="342" r:id="rId14"/>
    <p:sldId id="357" r:id="rId15"/>
    <p:sldId id="358" r:id="rId16"/>
    <p:sldId id="313" r:id="rId17"/>
    <p:sldId id="338" r:id="rId18"/>
    <p:sldId id="35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00"/>
    <a:srgbClr val="009900"/>
    <a:srgbClr val="DDDDDD"/>
    <a:srgbClr val="C0C0C0"/>
    <a:srgbClr val="FFFFCC"/>
    <a:srgbClr val="FFCCFF"/>
    <a:srgbClr val="FFECE0"/>
    <a:srgbClr val="CCECFF"/>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8" autoAdjust="0"/>
    <p:restoredTop sz="83019" autoAdjust="0"/>
  </p:normalViewPr>
  <p:slideViewPr>
    <p:cSldViewPr>
      <p:cViewPr varScale="1">
        <p:scale>
          <a:sx n="61" d="100"/>
          <a:sy n="61" d="100"/>
        </p:scale>
        <p:origin x="-972" y="-96"/>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2C673-0426-4FE7-A093-90AECC5A5AB2}" type="datetimeFigureOut">
              <a:rPr lang="ru-RU" smtClean="0"/>
              <a:pPr/>
              <a:t>28.10.2013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96FE9-AB77-4821-AD11-CF786A8200A3}" type="slidenum">
              <a:rPr lang="ru-RU" smtClean="0"/>
              <a:pPr/>
              <a:t>‹#›</a:t>
            </a:fld>
            <a:endParaRPr lang="ru-RU"/>
          </a:p>
        </p:txBody>
      </p:sp>
    </p:spTree>
    <p:extLst>
      <p:ext uri="{BB962C8B-B14F-4D97-AF65-F5344CB8AC3E}">
        <p14:creationId xmlns="" xmlns:p14="http://schemas.microsoft.com/office/powerpoint/2010/main" val="359531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Рисунок - ж. Новый  солдат № 81 Средневековая геральдика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a:t>
            </a:fld>
            <a:endParaRPr lang="ru-RU"/>
          </a:p>
        </p:txBody>
      </p:sp>
    </p:spTree>
    <p:extLst>
      <p:ext uri="{BB962C8B-B14F-4D97-AF65-F5344CB8AC3E}">
        <p14:creationId xmlns="" xmlns:p14="http://schemas.microsoft.com/office/powerpoint/2010/main" val="135631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Крестьяне – электронный ресурс «Российская и всеобщая история. 6 класс»</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a:t>
            </a:r>
            <a:r>
              <a:rPr lang="ru-RU" sz="1200" dirty="0" smtClean="0">
                <a:effectLst/>
                <a:latin typeface="+mn-lt"/>
                <a:ea typeface="Calibri"/>
                <a:cs typeface="Times New Roman"/>
              </a:rPr>
              <a:t>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11</a:t>
            </a:fld>
            <a:endParaRPr lang="ru-RU"/>
          </a:p>
        </p:txBody>
      </p:sp>
    </p:spTree>
    <p:extLst>
      <p:ext uri="{BB962C8B-B14F-4D97-AF65-F5344CB8AC3E}">
        <p14:creationId xmlns="" xmlns:p14="http://schemas.microsoft.com/office/powerpoint/2010/main" val="258147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12</a:t>
            </a:fld>
            <a:endParaRPr lang="ru-RU"/>
          </a:p>
        </p:txBody>
      </p:sp>
    </p:spTree>
    <p:extLst>
      <p:ext uri="{BB962C8B-B14F-4D97-AF65-F5344CB8AC3E}">
        <p14:creationId xmlns="" xmlns:p14="http://schemas.microsoft.com/office/powerpoint/2010/main" val="258147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13</a:t>
            </a:fld>
            <a:endParaRPr lang="ru-RU"/>
          </a:p>
        </p:txBody>
      </p:sp>
    </p:spTree>
    <p:extLst>
      <p:ext uri="{BB962C8B-B14F-4D97-AF65-F5344CB8AC3E}">
        <p14:creationId xmlns="" xmlns:p14="http://schemas.microsoft.com/office/powerpoint/2010/main" val="303785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fontAlgn="auto" latinLnBrk="0" hangingPunct="1"/>
            <a:r>
              <a:rPr lang="ru-RU" sz="1200" kern="1200" dirty="0" smtClean="0">
                <a:solidFill>
                  <a:schemeClr val="tx1"/>
                </a:solidFill>
                <a:latin typeface="+mn-lt"/>
                <a:ea typeface="+mn-ea"/>
                <a:cs typeface="+mn-cs"/>
              </a:rPr>
              <a:t>Бой</a:t>
            </a:r>
            <a:r>
              <a:rPr lang="ru-RU" sz="1200" kern="1200" baseline="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ж. Новый солдат № 145</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a:t>
            </a:r>
            <a:r>
              <a:rPr lang="ru-RU" sz="1200" dirty="0" smtClean="0">
                <a:effectLst/>
                <a:latin typeface="+mn-lt"/>
                <a:ea typeface="Calibri"/>
                <a:cs typeface="Times New Roman"/>
              </a:rPr>
              <a:t>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14</a:t>
            </a:fld>
            <a:endParaRPr lang="ru-RU"/>
          </a:p>
        </p:txBody>
      </p:sp>
    </p:spTree>
    <p:extLst>
      <p:ext uri="{BB962C8B-B14F-4D97-AF65-F5344CB8AC3E}">
        <p14:creationId xmlns="" xmlns:p14="http://schemas.microsoft.com/office/powerpoint/2010/main" val="303785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15</a:t>
            </a:fld>
            <a:endParaRPr lang="ru-RU"/>
          </a:p>
        </p:txBody>
      </p:sp>
    </p:spTree>
    <p:extLst>
      <p:ext uri="{BB962C8B-B14F-4D97-AF65-F5344CB8AC3E}">
        <p14:creationId xmlns="" xmlns:p14="http://schemas.microsoft.com/office/powerpoint/2010/main" val="3037856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16</a:t>
            </a:fld>
            <a:endParaRPr lang="ru-RU"/>
          </a:p>
        </p:txBody>
      </p:sp>
    </p:spTree>
    <p:extLst>
      <p:ext uri="{BB962C8B-B14F-4D97-AF65-F5344CB8AC3E}">
        <p14:creationId xmlns="" xmlns:p14="http://schemas.microsoft.com/office/powerpoint/2010/main" val="162204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17</a:t>
            </a:fld>
            <a:endParaRPr lang="ru-RU"/>
          </a:p>
        </p:txBody>
      </p:sp>
    </p:spTree>
    <p:extLst>
      <p:ext uri="{BB962C8B-B14F-4D97-AF65-F5344CB8AC3E}">
        <p14:creationId xmlns="" xmlns:p14="http://schemas.microsoft.com/office/powerpoint/2010/main" val="1536068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18</a:t>
            </a:fld>
            <a:endParaRPr lang="ru-RU"/>
          </a:p>
        </p:txBody>
      </p:sp>
    </p:spTree>
    <p:extLst>
      <p:ext uri="{BB962C8B-B14F-4D97-AF65-F5344CB8AC3E}">
        <p14:creationId xmlns="" xmlns:p14="http://schemas.microsoft.com/office/powerpoint/2010/main" val="153606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2</a:t>
            </a:fld>
            <a:endParaRPr lang="ru-RU"/>
          </a:p>
        </p:txBody>
      </p:sp>
    </p:spTree>
    <p:extLst>
      <p:ext uri="{BB962C8B-B14F-4D97-AF65-F5344CB8AC3E}">
        <p14:creationId xmlns="" xmlns:p14="http://schemas.microsoft.com/office/powerpoint/2010/main" val="162204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Анимация поставлена на щелчок. Вопрос исчезает, возникает авторская формулировка проблемной ситуации</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3</a:t>
            </a:fld>
            <a:endParaRPr lang="ru-RU"/>
          </a:p>
        </p:txBody>
      </p:sp>
    </p:spTree>
    <p:extLst>
      <p:ext uri="{BB962C8B-B14F-4D97-AF65-F5344CB8AC3E}">
        <p14:creationId xmlns="" xmlns:p14="http://schemas.microsoft.com/office/powerpoint/2010/main" val="162204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качестве критериев можно использовать следующее:</a:t>
            </a:r>
          </a:p>
          <a:p>
            <a:pPr marL="228600" indent="-228600">
              <a:buAutoNum type="arabicPeriod"/>
            </a:pPr>
            <a:r>
              <a:rPr lang="ru-RU" dirty="0" smtClean="0"/>
              <a:t>Общественное деление</a:t>
            </a:r>
          </a:p>
          <a:p>
            <a:pPr marL="228600" indent="-228600">
              <a:buAutoNum type="arabicPeriod"/>
            </a:pPr>
            <a:r>
              <a:rPr lang="ru-RU" dirty="0" smtClean="0"/>
              <a:t>Хозяйство </a:t>
            </a:r>
          </a:p>
          <a:p>
            <a:pPr marL="228600" indent="-228600">
              <a:buAutoNum type="arabicPeriod"/>
            </a:pPr>
            <a:r>
              <a:rPr lang="ru-RU" dirty="0" smtClean="0"/>
              <a:t>Отношения между группами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endParaRPr lang="ru-RU" dirty="0" smtClean="0">
              <a:effectLst/>
            </a:endParaRPr>
          </a:p>
          <a:p>
            <a:pPr marL="0" indent="0">
              <a:buNone/>
            </a:pP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endParaRPr lang="ru-RU" dirty="0" smtClean="0">
              <a:effectLst/>
            </a:endParaRPr>
          </a:p>
          <a:p>
            <a:pPr marL="0" indent="0">
              <a:buNone/>
            </a:pP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Акколада - ж. Новый солдат № 221</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Турнир - ж. Новый солдат № 121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Times New Roman"/>
              </a:rPr>
              <a:t>Рыцарь и дама - </a:t>
            </a:r>
            <a:r>
              <a:rPr lang="ru-RU" sz="1200" dirty="0" smtClean="0">
                <a:effectLst/>
                <a:latin typeface="+mn-lt"/>
                <a:ea typeface="Calibri"/>
                <a:cs typeface="Times New Roman"/>
              </a:rPr>
              <a:t>ж. Новый солдат № 42</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Бой</a:t>
            </a:r>
            <a:r>
              <a:rPr lang="ru-RU" sz="1200" kern="1200" baseline="0" dirty="0" smtClean="0">
                <a:solidFill>
                  <a:schemeClr val="tx1"/>
                </a:solidFill>
                <a:effectLst/>
                <a:latin typeface="+mn-lt"/>
                <a:ea typeface="+mn-ea"/>
                <a:cs typeface="+mn-cs"/>
              </a:rPr>
              <a:t> - </a:t>
            </a:r>
            <a:r>
              <a:rPr lang="ru-RU" sz="1200" kern="1200" dirty="0" smtClean="0">
                <a:solidFill>
                  <a:schemeClr val="tx1"/>
                </a:solidFill>
                <a:effectLst/>
                <a:latin typeface="+mn-lt"/>
                <a:ea typeface="+mn-ea"/>
                <a:cs typeface="+mn-cs"/>
              </a:rPr>
              <a:t>ж. Новый солдат № </a:t>
            </a:r>
            <a:r>
              <a:rPr lang="ru-RU" sz="1200" kern="1200" dirty="0" smtClean="0">
                <a:solidFill>
                  <a:schemeClr val="tx1"/>
                </a:solidFill>
                <a:effectLst/>
                <a:latin typeface="+mn-lt"/>
                <a:ea typeface="+mn-ea"/>
                <a:cs typeface="+mn-cs"/>
              </a:rPr>
              <a:t>145</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Молитва – ж. Новый солдат  № 82</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Пир – </a:t>
            </a:r>
            <a:r>
              <a:rPr lang="ru-RU" sz="1200" kern="1200" dirty="0" err="1" smtClean="0">
                <a:solidFill>
                  <a:schemeClr val="tx1"/>
                </a:solidFill>
                <a:effectLst/>
                <a:latin typeface="+mn-lt"/>
                <a:ea typeface="+mn-ea"/>
                <a:cs typeface="+mn-cs"/>
              </a:rPr>
              <a:t>Шпаковский</a:t>
            </a:r>
            <a:r>
              <a:rPr lang="ru-RU" sz="1200" kern="1200" dirty="0" smtClean="0">
                <a:solidFill>
                  <a:schemeClr val="tx1"/>
                </a:solidFill>
                <a:effectLst/>
                <a:latin typeface="+mn-lt"/>
                <a:ea typeface="+mn-ea"/>
                <a:cs typeface="+mn-cs"/>
              </a:rPr>
              <a:t> В.О. Рыцари. Замки. Оружие: </a:t>
            </a:r>
            <a:r>
              <a:rPr lang="ru-RU" sz="1200" kern="1200" dirty="0" err="1" smtClean="0">
                <a:solidFill>
                  <a:schemeClr val="tx1"/>
                </a:solidFill>
                <a:effectLst/>
                <a:latin typeface="+mn-lt"/>
                <a:ea typeface="+mn-ea"/>
                <a:cs typeface="+mn-cs"/>
              </a:rPr>
              <a:t>Науч-поп.издание</a:t>
            </a:r>
            <a:r>
              <a:rPr lang="ru-RU" sz="1200" kern="1200" dirty="0" smtClean="0">
                <a:solidFill>
                  <a:schemeClr val="tx1"/>
                </a:solidFill>
                <a:effectLst/>
                <a:latin typeface="+mn-lt"/>
                <a:ea typeface="+mn-ea"/>
                <a:cs typeface="+mn-cs"/>
              </a:rPr>
              <a:t> для детей. – М.: ЗАО «РОСМЭН-ПРЕСС», 2006. с. 40</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Times New Roman"/>
              </a:rPr>
              <a:t>Замок - </a:t>
            </a:r>
            <a:r>
              <a:rPr lang="ru-RU" sz="1200" kern="1200" dirty="0" smtClean="0">
                <a:solidFill>
                  <a:schemeClr val="tx1"/>
                </a:solidFill>
                <a:effectLst/>
                <a:latin typeface="+mn-lt"/>
                <a:ea typeface="+mn-ea"/>
                <a:cs typeface="+mn-cs"/>
              </a:rPr>
              <a:t>ж. Новый солдат № 123</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7</a:t>
            </a:fld>
            <a:endParaRPr lang="ru-RU"/>
          </a:p>
        </p:txBody>
      </p:sp>
    </p:spTree>
    <p:extLst>
      <p:ext uri="{BB962C8B-B14F-4D97-AF65-F5344CB8AC3E}">
        <p14:creationId xmlns:p14="http://schemas.microsoft.com/office/powerpoint/2010/main" xmlns="" val="68968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8</a:t>
            </a:fld>
            <a:endParaRPr lang="ru-RU"/>
          </a:p>
        </p:txBody>
      </p:sp>
    </p:spTree>
    <p:extLst>
      <p:ext uri="{BB962C8B-B14F-4D97-AF65-F5344CB8AC3E}">
        <p14:creationId xmlns="" xmlns:p14="http://schemas.microsoft.com/office/powerpoint/2010/main" val="68968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9</a:t>
            </a:fld>
            <a:endParaRPr lang="ru-RU"/>
          </a:p>
        </p:txBody>
      </p:sp>
    </p:spTree>
    <p:extLst>
      <p:ext uri="{BB962C8B-B14F-4D97-AF65-F5344CB8AC3E}">
        <p14:creationId xmlns="" xmlns:p14="http://schemas.microsoft.com/office/powerpoint/2010/main" val="68968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10</a:t>
            </a:fld>
            <a:endParaRPr lang="ru-RU"/>
          </a:p>
        </p:txBody>
      </p:sp>
    </p:spTree>
    <p:extLst>
      <p:ext uri="{BB962C8B-B14F-4D97-AF65-F5344CB8AC3E}">
        <p14:creationId xmlns="" xmlns:p14="http://schemas.microsoft.com/office/powerpoint/2010/main" val="258147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9789100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32167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367029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pic>
        <p:nvPicPr>
          <p:cNvPr id="9"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a:ext>
            </a:extLst>
          </a:blip>
          <a:srcRect/>
          <a:stretch>
            <a:fillRect/>
          </a:stretch>
        </p:blipFill>
        <p:spPr bwMode="auto">
          <a:xfrm>
            <a:off x="0" y="6227016"/>
            <a:ext cx="9144000" cy="6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38217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237845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pic>
        <p:nvPicPr>
          <p:cNvPr id="9"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a:ext>
            </a:extLst>
          </a:blip>
          <a:srcRect/>
          <a:stretch>
            <a:fillRect/>
          </a:stretch>
        </p:blipFill>
        <p:spPr bwMode="auto">
          <a:xfrm>
            <a:off x="0" y="6227016"/>
            <a:ext cx="9144000" cy="6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8190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919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a:p>
        </p:txBody>
      </p:sp>
      <p:sp>
        <p:nvSpPr>
          <p:cNvPr id="3" name="Дата 2"/>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964634-1B0A-4092-B6DA-2DC271DEADBF}" type="slidenum">
              <a:rPr lang="ru-RU" smtClean="0"/>
              <a:pPr/>
              <a:t>‹#›</a:t>
            </a:fld>
            <a:endParaRPr lang="ru-RU" dirty="0"/>
          </a:p>
        </p:txBody>
      </p:sp>
      <p:pic>
        <p:nvPicPr>
          <p:cNvPr id="7"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a:ext>
            </a:extLst>
          </a:blip>
          <a:srcRect/>
          <a:stretch>
            <a:fillRect/>
          </a:stretch>
        </p:blipFill>
        <p:spPr bwMode="auto">
          <a:xfrm>
            <a:off x="0" y="6228000"/>
            <a:ext cx="9144000" cy="6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076122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964634-1B0A-4092-B6DA-2DC271DEADBF}" type="slidenum">
              <a:rPr lang="ru-RU" smtClean="0"/>
              <a:pPr/>
              <a:t>‹#›</a:t>
            </a:fld>
            <a:endParaRPr lang="ru-RU"/>
          </a:p>
        </p:txBody>
      </p:sp>
      <p:pic>
        <p:nvPicPr>
          <p:cNvPr id="5" name="Picture 5"/>
          <p:cNvPicPr>
            <a:picLocks noChangeAspect="1" noChangeArrowheads="1"/>
          </p:cNvPicPr>
          <p:nvPr userDrawn="1"/>
        </p:nvPicPr>
        <p:blipFill>
          <a:blip r:embed="rId2" cstate="email">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a:ext>
            </a:extLst>
          </a:blip>
          <a:srcRect/>
          <a:stretch>
            <a:fillRect/>
          </a:stretch>
        </p:blipFill>
        <p:spPr bwMode="auto">
          <a:xfrm>
            <a:off x="0" y="6227016"/>
            <a:ext cx="9144000" cy="658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Tree>
    <p:extLst>
      <p:ext uri="{BB962C8B-B14F-4D97-AF65-F5344CB8AC3E}">
        <p14:creationId xmlns="" xmlns:p14="http://schemas.microsoft.com/office/powerpoint/2010/main" val="1965740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40864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7168CD-61DD-465B-9B73-5FA82F00B5B8}" type="datetimeFigureOut">
              <a:rPr lang="ru-RU" smtClean="0"/>
              <a:pPr/>
              <a:t>28.10.2013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66212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69762"/>
            <a:ext cx="8640960" cy="119755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251520" y="1495325"/>
            <a:ext cx="8640960" cy="4741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168CD-61DD-465B-9B73-5FA82F00B5B8}" type="datetimeFigureOut">
              <a:rPr lang="ru-RU" smtClean="0"/>
              <a:pPr/>
              <a:t>28.10.2013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64634-1B0A-4092-B6DA-2DC271DEADBF}" type="slidenum">
              <a:rPr lang="ru-RU" smtClean="0"/>
              <a:pPr/>
              <a:t>‹#›</a:t>
            </a:fld>
            <a:endParaRPr lang="ru-RU"/>
          </a:p>
        </p:txBody>
      </p:sp>
    </p:spTree>
    <p:extLst>
      <p:ext uri="{BB962C8B-B14F-4D97-AF65-F5344CB8AC3E}">
        <p14:creationId xmlns="" xmlns:p14="http://schemas.microsoft.com/office/powerpoint/2010/main" val="199721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tiff"/><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6.tiff"/><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3059832" y="2353334"/>
            <a:ext cx="3018108" cy="43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6394529" y="6488668"/>
            <a:ext cx="2749471" cy="369332"/>
          </a:xfrm>
          <a:prstGeom prst="rect">
            <a:avLst/>
          </a:prstGeom>
        </p:spPr>
        <p:txBody>
          <a:bodyPr wrap="none">
            <a:spAutoFit/>
          </a:bodyPr>
          <a:lstStyle/>
          <a:p>
            <a:r>
              <a:rPr lang="ru-RU" dirty="0"/>
              <a:t>© ООО «</a:t>
            </a:r>
            <a:r>
              <a:rPr lang="ru-RU" dirty="0" err="1"/>
              <a:t>Баласс</a:t>
            </a:r>
            <a:r>
              <a:rPr lang="ru-RU" dirty="0"/>
              <a:t>», </a:t>
            </a:r>
            <a:r>
              <a:rPr lang="ru-RU" dirty="0" smtClean="0"/>
              <a:t>2013</a:t>
            </a:r>
            <a:endParaRPr lang="ru-RU" dirty="0"/>
          </a:p>
        </p:txBody>
      </p:sp>
      <p:sp>
        <p:nvSpPr>
          <p:cNvPr id="5" name="Подзаголовок 2"/>
          <p:cNvSpPr txBox="1">
            <a:spLocks/>
          </p:cNvSpPr>
          <p:nvPr/>
        </p:nvSpPr>
        <p:spPr>
          <a:xfrm>
            <a:off x="0" y="6237312"/>
            <a:ext cx="5940152" cy="646331"/>
          </a:xfrm>
          <a:prstGeom prst="rect">
            <a:avLst/>
          </a:prstGeom>
        </p:spPr>
        <p:txBody>
          <a:bodyPr vert="horz" wrap="square" lIns="91440" tIns="45720" rIns="91440" bIns="45720" rtlCol="0" anchor="ctr" anchorCtr="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base">
              <a:spcBef>
                <a:spcPts val="0"/>
              </a:spcBef>
              <a:spcAft>
                <a:spcPct val="0"/>
              </a:spcAft>
            </a:pPr>
            <a:r>
              <a:rPr lang="ru-RU" sz="1200" dirty="0">
                <a:solidFill>
                  <a:schemeClr val="bg1">
                    <a:lumMod val="50000"/>
                  </a:schemeClr>
                </a:solidFill>
              </a:rPr>
              <a:t>Образовательная система «Школа 2100». </a:t>
            </a:r>
            <a:endParaRPr lang="ru-RU" sz="1200" dirty="0" smtClean="0">
              <a:solidFill>
                <a:schemeClr val="bg1">
                  <a:lumMod val="50000"/>
                </a:schemeClr>
              </a:solidFill>
            </a:endParaRPr>
          </a:p>
          <a:p>
            <a:pPr algn="l" fontAlgn="base">
              <a:spcBef>
                <a:spcPts val="0"/>
              </a:spcBef>
              <a:spcAft>
                <a:spcPct val="0"/>
              </a:spcAft>
            </a:pPr>
            <a:r>
              <a:rPr lang="ru-RU" sz="1200" dirty="0" smtClean="0">
                <a:solidFill>
                  <a:schemeClr val="bg1">
                    <a:lumMod val="50000"/>
                  </a:schemeClr>
                </a:solidFill>
              </a:rPr>
              <a:t>Данилов </a:t>
            </a:r>
            <a:r>
              <a:rPr lang="ru-RU" sz="1200" dirty="0">
                <a:solidFill>
                  <a:schemeClr val="bg1">
                    <a:lumMod val="50000"/>
                  </a:schemeClr>
                </a:solidFill>
              </a:rPr>
              <a:t>Д.Д. и </a:t>
            </a:r>
            <a:r>
              <a:rPr lang="ru-RU" sz="1200" dirty="0" smtClean="0">
                <a:solidFill>
                  <a:schemeClr val="bg1">
                    <a:lumMod val="50000"/>
                  </a:schemeClr>
                </a:solidFill>
              </a:rPr>
              <a:t>др. Всеобщая </a:t>
            </a:r>
            <a:r>
              <a:rPr lang="ru-RU" sz="1200" dirty="0">
                <a:solidFill>
                  <a:schemeClr val="bg1">
                    <a:lumMod val="50000"/>
                  </a:schemeClr>
                </a:solidFill>
              </a:rPr>
              <a:t>история. </a:t>
            </a:r>
            <a:r>
              <a:rPr lang="en-US" sz="1200" dirty="0" smtClean="0">
                <a:solidFill>
                  <a:schemeClr val="bg1">
                    <a:lumMod val="50000"/>
                  </a:schemeClr>
                </a:solidFill>
              </a:rPr>
              <a:t>6</a:t>
            </a:r>
            <a:r>
              <a:rPr lang="ru-RU" sz="1200" dirty="0" smtClean="0">
                <a:solidFill>
                  <a:schemeClr val="bg1">
                    <a:lumMod val="50000"/>
                  </a:schemeClr>
                </a:solidFill>
              </a:rPr>
              <a:t> </a:t>
            </a:r>
            <a:r>
              <a:rPr lang="ru-RU" sz="1200" dirty="0">
                <a:solidFill>
                  <a:schemeClr val="bg1">
                    <a:lumMod val="50000"/>
                  </a:schemeClr>
                </a:solidFill>
              </a:rPr>
              <a:t>класс. История Средних веков  § </a:t>
            </a:r>
            <a:r>
              <a:rPr lang="ru-RU" sz="1200" dirty="0" smtClean="0">
                <a:solidFill>
                  <a:schemeClr val="bg1">
                    <a:lumMod val="50000"/>
                  </a:schemeClr>
                </a:solidFill>
              </a:rPr>
              <a:t>13</a:t>
            </a:r>
            <a:endParaRPr lang="ru-RU" sz="1200" dirty="0">
              <a:solidFill>
                <a:schemeClr val="bg1">
                  <a:lumMod val="50000"/>
                </a:schemeClr>
              </a:solidFill>
            </a:endParaRPr>
          </a:p>
          <a:p>
            <a:pPr algn="l" fontAlgn="base">
              <a:spcBef>
                <a:spcPts val="0"/>
              </a:spcBef>
              <a:spcAft>
                <a:spcPct val="0"/>
              </a:spcAft>
            </a:pPr>
            <a:r>
              <a:rPr lang="ru-RU" sz="1200" dirty="0">
                <a:solidFill>
                  <a:schemeClr val="bg1">
                    <a:lumMod val="50000"/>
                  </a:schemeClr>
                </a:solidFill>
              </a:rPr>
              <a:t>Автор презентации: Казаринова Н. В. (учитель, г. Йошкар-Ола)</a:t>
            </a:r>
          </a:p>
        </p:txBody>
      </p:sp>
      <p:sp>
        <p:nvSpPr>
          <p:cNvPr id="6" name="Заголовок 5"/>
          <p:cNvSpPr>
            <a:spLocks noGrp="1"/>
          </p:cNvSpPr>
          <p:nvPr>
            <p:ph type="ctrTitle"/>
          </p:nvPr>
        </p:nvSpPr>
        <p:spPr/>
        <p:txBody>
          <a:bodyPr/>
          <a:lstStyle/>
          <a:p>
            <a:r>
              <a:rPr lang="ru-RU" dirty="0" smtClean="0"/>
              <a:t>ФЕОДАЛЬНЫЙ МИР</a:t>
            </a:r>
            <a:endParaRPr lang="ru-RU" dirty="0"/>
          </a:p>
        </p:txBody>
      </p:sp>
      <p:pic>
        <p:nvPicPr>
          <p:cNvPr id="7" name="Рисунок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0" y="0"/>
            <a:ext cx="9144000" cy="736349"/>
          </a:xfrm>
          <a:prstGeom prst="rect">
            <a:avLst/>
          </a:prstGeom>
        </p:spPr>
      </p:pic>
    </p:spTree>
    <p:extLst>
      <p:ext uri="{BB962C8B-B14F-4D97-AF65-F5344CB8AC3E}">
        <p14:creationId xmlns="" xmlns:p14="http://schemas.microsoft.com/office/powerpoint/2010/main" val="16817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Необходимый уровень. </a:t>
            </a:r>
            <a:r>
              <a:rPr lang="ru-RU" sz="2600" dirty="0" smtClean="0"/>
              <a:t>Сделайте подписи под рисунками, изображающими жизнь средневекового крестьянина.</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3600" dirty="0" smtClean="0"/>
              <a:t>«ЧТОБ КРЕСТЬЯНЕ НЕ ЖИРЕЛИ…»</a:t>
            </a:r>
            <a:endParaRPr lang="ru-RU" sz="3600" dirty="0"/>
          </a:p>
        </p:txBody>
      </p:sp>
      <p:pic>
        <p:nvPicPr>
          <p:cNvPr id="1026" name="Picture 2"/>
          <p:cNvPicPr>
            <a:picLocks noChangeAspect="1" noChangeArrowheads="1"/>
          </p:cNvPicPr>
          <p:nvPr/>
        </p:nvPicPr>
        <p:blipFill>
          <a:blip r:embed="rId5" cstate="print"/>
          <a:srcRect r="-3761"/>
          <a:stretch>
            <a:fillRect/>
          </a:stretch>
        </p:blipFill>
        <p:spPr bwMode="auto">
          <a:xfrm>
            <a:off x="252000" y="2628000"/>
            <a:ext cx="2015744" cy="1800000"/>
          </a:xfrm>
          <a:prstGeom prst="roundRect">
            <a:avLst>
              <a:gd name="adj" fmla="val 16667"/>
            </a:avLst>
          </a:prstGeom>
          <a:solidFill>
            <a:srgbClr val="FFFFFF"/>
          </a:solidFill>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6" cstate="print"/>
          <a:srcRect/>
          <a:stretch>
            <a:fillRect/>
          </a:stretch>
        </p:blipFill>
        <p:spPr bwMode="auto">
          <a:xfrm>
            <a:off x="3528000" y="2628000"/>
            <a:ext cx="2082352"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7" cstate="email"/>
          <a:srcRect/>
          <a:stretch>
            <a:fillRect/>
          </a:stretch>
        </p:blipFill>
        <p:spPr bwMode="auto">
          <a:xfrm>
            <a:off x="6876000" y="2628000"/>
            <a:ext cx="2004791"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p:cNvPicPr>
            <a:picLocks noChangeAspect="1" noChangeArrowheads="1"/>
          </p:cNvPicPr>
          <p:nvPr/>
        </p:nvPicPr>
        <p:blipFill>
          <a:blip r:embed="rId8" cstate="print"/>
          <a:srcRect/>
          <a:stretch>
            <a:fillRect/>
          </a:stretch>
        </p:blipFill>
        <p:spPr bwMode="auto">
          <a:xfrm>
            <a:off x="251518" y="4860000"/>
            <a:ext cx="1896431"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p:cNvPicPr>
            <a:picLocks noChangeAspect="1" noChangeArrowheads="1"/>
          </p:cNvPicPr>
          <p:nvPr/>
        </p:nvPicPr>
        <p:blipFill>
          <a:blip r:embed="rId9" cstate="print"/>
          <a:srcRect/>
          <a:stretch>
            <a:fillRect/>
          </a:stretch>
        </p:blipFill>
        <p:spPr bwMode="auto">
          <a:xfrm>
            <a:off x="3635896" y="4860000"/>
            <a:ext cx="1885206"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1" name="Picture 7"/>
          <p:cNvPicPr>
            <a:picLocks noChangeAspect="1" noChangeArrowheads="1"/>
          </p:cNvPicPr>
          <p:nvPr/>
        </p:nvPicPr>
        <p:blipFill>
          <a:blip r:embed="rId10" cstate="print"/>
          <a:srcRect/>
          <a:stretch>
            <a:fillRect/>
          </a:stretch>
        </p:blipFill>
        <p:spPr bwMode="auto">
          <a:xfrm>
            <a:off x="6516216" y="4860000"/>
            <a:ext cx="2340000"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889973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2315528"/>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Повышенный уровень. </a:t>
            </a:r>
            <a:r>
              <a:rPr lang="ru-RU" sz="2600" dirty="0" smtClean="0"/>
              <a:t>Определите и запишите, чем образ жизни, права и обязанности сословия крестьян отличались от образа жизни, прав и обязанностей других сословий средневекового общества.</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3600" dirty="0" smtClean="0"/>
              <a:t>«ЧТОБ КРЕСТЬЯНЕ НЕ ЖИРЕЛИ…»</a:t>
            </a:r>
            <a:endParaRPr lang="ru-RU" sz="3600" dirty="0"/>
          </a:p>
        </p:txBody>
      </p:sp>
      <p:sp>
        <p:nvSpPr>
          <p:cNvPr id="11" name="TextBox 10"/>
          <p:cNvSpPr txBox="1"/>
          <p:nvPr/>
        </p:nvSpPr>
        <p:spPr>
          <a:xfrm>
            <a:off x="1691680" y="3501008"/>
            <a:ext cx="5760640" cy="2965364"/>
          </a:xfrm>
          <a:prstGeom prst="rect">
            <a:avLst/>
          </a:prstGeom>
          <a:solidFill>
            <a:schemeClr val="accent4">
              <a:lumMod val="20000"/>
              <a:lumOff val="80000"/>
            </a:schemeClr>
          </a:solidFill>
          <a:ln>
            <a:solidFill>
              <a:schemeClr val="accent1"/>
            </a:solidFill>
          </a:ln>
        </p:spPr>
        <p:txBody>
          <a:bodyPr wrap="square" rtlCol="0">
            <a:spAutoFit/>
          </a:bodyPr>
          <a:lstStyle/>
          <a:p>
            <a:pPr>
              <a:lnSpc>
                <a:spcPct val="150000"/>
              </a:lnSpc>
            </a:pPr>
            <a:r>
              <a:rPr lang="ru-RU" sz="3200" dirty="0" smtClean="0"/>
              <a:t>1</a:t>
            </a:r>
            <a:r>
              <a:rPr lang="ru-RU" sz="3200" dirty="0" smtClean="0"/>
              <a:t>.____________________</a:t>
            </a:r>
            <a:endParaRPr lang="ru-RU" sz="3200" dirty="0" smtClean="0"/>
          </a:p>
          <a:p>
            <a:pPr>
              <a:lnSpc>
                <a:spcPct val="150000"/>
              </a:lnSpc>
            </a:pPr>
            <a:r>
              <a:rPr lang="ru-RU" sz="3200" dirty="0" smtClean="0"/>
              <a:t>2</a:t>
            </a:r>
            <a:r>
              <a:rPr lang="ru-RU" sz="3200" dirty="0" smtClean="0"/>
              <a:t>.____________________</a:t>
            </a:r>
            <a:endParaRPr lang="ru-RU" sz="3200" dirty="0" smtClean="0"/>
          </a:p>
          <a:p>
            <a:pPr>
              <a:lnSpc>
                <a:spcPct val="150000"/>
              </a:lnSpc>
            </a:pPr>
            <a:r>
              <a:rPr lang="ru-RU" sz="3200" dirty="0" smtClean="0"/>
              <a:t>3</a:t>
            </a:r>
            <a:r>
              <a:rPr lang="ru-RU" sz="3200" dirty="0" smtClean="0"/>
              <a:t>.____________________</a:t>
            </a:r>
            <a:endParaRPr lang="ru-RU" sz="3200" dirty="0" smtClean="0"/>
          </a:p>
          <a:p>
            <a:pPr>
              <a:lnSpc>
                <a:spcPct val="150000"/>
              </a:lnSpc>
            </a:pPr>
            <a:r>
              <a:rPr lang="ru-RU" sz="3200" dirty="0" smtClean="0"/>
              <a:t>….____________________</a:t>
            </a:r>
            <a:endParaRPr lang="ru-RU" sz="3200" dirty="0"/>
          </a:p>
        </p:txBody>
      </p:sp>
      <p:pic>
        <p:nvPicPr>
          <p:cNvPr id="6"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04000" y="3456000"/>
            <a:ext cx="1166442" cy="3240000"/>
          </a:xfrm>
          <a:prstGeom prst="rect">
            <a:avLst/>
          </a:prstGeom>
          <a:noFill/>
          <a:ln w="9525">
            <a:noFill/>
            <a:miter lim="800000"/>
            <a:headEnd/>
            <a:tailEnd/>
          </a:ln>
        </p:spPr>
      </p:pic>
      <p:pic>
        <p:nvPicPr>
          <p:cNvPr id="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2000" y="3456000"/>
            <a:ext cx="1475656" cy="3240823"/>
          </a:xfrm>
          <a:prstGeom prst="rect">
            <a:avLst/>
          </a:prstGeom>
          <a:noFill/>
          <a:ln w="9525">
            <a:noFill/>
            <a:miter lim="800000"/>
            <a:headEnd/>
            <a:tailEnd/>
          </a:ln>
        </p:spPr>
      </p:pic>
    </p:spTree>
    <p:extLst>
      <p:ext uri="{BB962C8B-B14F-4D97-AF65-F5344CB8AC3E}">
        <p14:creationId xmlns="" xmlns:p14="http://schemas.microsoft.com/office/powerpoint/2010/main" val="1889973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Максимальный уровень. </a:t>
            </a:r>
            <a:r>
              <a:rPr lang="ru-RU" sz="2600" dirty="0" smtClean="0"/>
              <a:t>Как вы думаете, почему крестьяне долгое время оставались бесправными? Свой ответ запишите.</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3600" dirty="0" smtClean="0"/>
              <a:t>«ЧТОБ КРЕСТЬЯНЕ НЕ ЖИРЕЛИ…»</a:t>
            </a:r>
            <a:endParaRPr lang="ru-RU" sz="36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834545656"/>
              </p:ext>
            </p:extLst>
          </p:nvPr>
        </p:nvGraphicFramePr>
        <p:xfrm>
          <a:off x="252000" y="3056344"/>
          <a:ext cx="8640000" cy="3108960"/>
        </p:xfrm>
        <a:graphic>
          <a:graphicData uri="http://schemas.openxmlformats.org/drawingml/2006/table">
            <a:tbl>
              <a:tblPr firstRow="1" bandRow="1">
                <a:tableStyleId>{5940675A-B579-460E-94D1-54222C63F5DA}</a:tableStyleId>
              </a:tblPr>
              <a:tblGrid>
                <a:gridCol w="2159760"/>
                <a:gridCol w="6480240"/>
              </a:tblGrid>
              <a:tr h="370840">
                <a:tc>
                  <a:txBody>
                    <a:bodyPr/>
                    <a:lstStyle/>
                    <a:p>
                      <a:r>
                        <a:rPr lang="ru-RU" sz="2400" dirty="0" smtClean="0"/>
                        <a:t>Позиция</a:t>
                      </a:r>
                      <a:endParaRPr lang="ru-RU" sz="2400" dirty="0"/>
                    </a:p>
                  </a:txBody>
                  <a:tcPr>
                    <a:solidFill>
                      <a:schemeClr val="accent4">
                        <a:lumMod val="20000"/>
                        <a:lumOff val="80000"/>
                      </a:schemeClr>
                    </a:solidFill>
                  </a:tcPr>
                </a:tc>
                <a:tc>
                  <a:txBody>
                    <a:bodyPr/>
                    <a:lstStyle/>
                    <a:p>
                      <a:r>
                        <a:rPr lang="ru-RU" sz="2400" u="none" strike="noStrike" kern="1200" baseline="0" dirty="0" smtClean="0"/>
                        <a:t>Крестьяне долгое время были бесправными, _____________________</a:t>
                      </a:r>
                    </a:p>
                    <a:p>
                      <a:r>
                        <a:rPr lang="ru-RU" sz="2400" u="none" strike="noStrike" kern="1200" baseline="0" dirty="0" smtClean="0"/>
                        <a:t>_________________________________</a:t>
                      </a:r>
                    </a:p>
                    <a:p>
                      <a:endParaRPr lang="ru-RU" sz="2400" dirty="0"/>
                    </a:p>
                  </a:txBody>
                  <a:tcPr>
                    <a:solidFill>
                      <a:schemeClr val="accent4">
                        <a:lumMod val="20000"/>
                        <a:lumOff val="80000"/>
                      </a:schemeClr>
                    </a:solidFill>
                  </a:tcPr>
                </a:tc>
              </a:tr>
              <a:tr h="370840">
                <a:tc>
                  <a:txBody>
                    <a:bodyPr/>
                    <a:lstStyle/>
                    <a:p>
                      <a:r>
                        <a:rPr lang="ru-RU" sz="2400" dirty="0" smtClean="0"/>
                        <a:t>Аргумент (ы)</a:t>
                      </a:r>
                      <a:endParaRPr lang="ru-RU" sz="2400" dirty="0"/>
                    </a:p>
                  </a:txBody>
                  <a:tcPr>
                    <a:solidFill>
                      <a:schemeClr val="accent4">
                        <a:lumMod val="20000"/>
                        <a:lumOff val="80000"/>
                      </a:schemeClr>
                    </a:solidFill>
                  </a:tcPr>
                </a:tc>
                <a:tc>
                  <a:txBody>
                    <a:bodyPr/>
                    <a:lstStyle/>
                    <a:p>
                      <a:r>
                        <a:rPr lang="ru-RU" sz="2400" u="none" strike="noStrike" kern="1200" baseline="0" dirty="0" smtClean="0"/>
                        <a:t>потому что________________________</a:t>
                      </a:r>
                    </a:p>
                    <a:p>
                      <a:r>
                        <a:rPr lang="ru-RU" sz="2400" u="none" strike="noStrike" kern="1200" baseline="0" dirty="0" smtClean="0"/>
                        <a:t>_________________________________</a:t>
                      </a:r>
                    </a:p>
                    <a:p>
                      <a:r>
                        <a:rPr lang="ru-RU" sz="2400" u="none" strike="noStrike" kern="1200" baseline="0" dirty="0" smtClean="0"/>
                        <a:t>_________________________________</a:t>
                      </a:r>
                      <a:br>
                        <a:rPr lang="ru-RU" sz="2400" u="none" strike="noStrike" kern="1200" baseline="0" dirty="0" smtClean="0"/>
                      </a:br>
                      <a:r>
                        <a:rPr lang="ru-RU" sz="2400" u="none" strike="noStrike" kern="1200" baseline="0" dirty="0" smtClean="0"/>
                        <a:t>_________________________________</a:t>
                      </a:r>
                      <a:endParaRPr lang="ru-RU" sz="2400" dirty="0"/>
                    </a:p>
                  </a:txBody>
                  <a:tcPr>
                    <a:solidFill>
                      <a:schemeClr val="accent4">
                        <a:lumMod val="20000"/>
                        <a:lumOff val="80000"/>
                      </a:schemeClr>
                    </a:solidFill>
                  </a:tcPr>
                </a:tc>
              </a:tr>
            </a:tbl>
          </a:graphicData>
        </a:graphic>
      </p:graphicFrame>
    </p:spTree>
    <p:extLst>
      <p:ext uri="{BB962C8B-B14F-4D97-AF65-F5344CB8AC3E}">
        <p14:creationId xmlns="" xmlns:p14="http://schemas.microsoft.com/office/powerpoint/2010/main" val="1889973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Необходимый уровень. </a:t>
            </a:r>
            <a:r>
              <a:rPr lang="ru-RU" sz="2600" dirty="0" smtClean="0"/>
              <a:t>Сделайте подписи под рисунками, изображающими способы борьбы крестьян за свои права. Дорисуйте недостающее.</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3000" dirty="0" smtClean="0"/>
              <a:t>КАК ДОГОВОРИТЬСЯ С ГОСПОДИНОМ?</a:t>
            </a:r>
            <a:endParaRPr lang="ru-RU" sz="3000" dirty="0"/>
          </a:p>
        </p:txBody>
      </p:sp>
      <p:pic>
        <p:nvPicPr>
          <p:cNvPr id="3074" name="Picture 2"/>
          <p:cNvPicPr>
            <a:picLocks noChangeAspect="1" noChangeArrowheads="1"/>
          </p:cNvPicPr>
          <p:nvPr/>
        </p:nvPicPr>
        <p:blipFill>
          <a:blip r:embed="rId5" cstate="print"/>
          <a:srcRect/>
          <a:stretch>
            <a:fillRect/>
          </a:stretch>
        </p:blipFill>
        <p:spPr bwMode="auto">
          <a:xfrm>
            <a:off x="686361" y="2664000"/>
            <a:ext cx="2157447"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6" cstate="print"/>
          <a:srcRect/>
          <a:stretch>
            <a:fillRect/>
          </a:stretch>
        </p:blipFill>
        <p:spPr bwMode="auto">
          <a:xfrm>
            <a:off x="3689753" y="2664000"/>
            <a:ext cx="2106383"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6" name="Picture 4"/>
          <p:cNvPicPr>
            <a:picLocks noChangeAspect="1" noChangeArrowheads="1"/>
          </p:cNvPicPr>
          <p:nvPr/>
        </p:nvPicPr>
        <p:blipFill>
          <a:blip r:embed="rId7" cstate="print"/>
          <a:srcRect/>
          <a:stretch>
            <a:fillRect/>
          </a:stretch>
        </p:blipFill>
        <p:spPr bwMode="auto">
          <a:xfrm>
            <a:off x="6732240" y="2664000"/>
            <a:ext cx="1836735"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Picture 5"/>
          <p:cNvPicPr>
            <a:picLocks noChangeAspect="1" noChangeArrowheads="1"/>
          </p:cNvPicPr>
          <p:nvPr/>
        </p:nvPicPr>
        <p:blipFill>
          <a:blip r:embed="rId8" cstate="print"/>
          <a:srcRect/>
          <a:stretch>
            <a:fillRect/>
          </a:stretch>
        </p:blipFill>
        <p:spPr bwMode="auto">
          <a:xfrm>
            <a:off x="2123728" y="4824000"/>
            <a:ext cx="2032653"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Скругленный прямоугольник 28"/>
          <p:cNvSpPr/>
          <p:nvPr/>
        </p:nvSpPr>
        <p:spPr>
          <a:xfrm>
            <a:off x="5220072" y="4824000"/>
            <a:ext cx="2034000" cy="1800000"/>
          </a:xfrm>
          <a:prstGeom prst="roundRect">
            <a:avLst/>
          </a:prstGeom>
          <a:solidFill>
            <a:srgbClr val="FFFFFF"/>
          </a:solidFill>
          <a:scene3d>
            <a:camera prst="orthographicFront"/>
            <a:lightRig rig="contrasting" dir="t">
              <a:rot lat="0" lon="0" rev="4200000"/>
            </a:lightRig>
          </a:scene3d>
          <a:sp3d prstMaterial="plastic">
            <a:bevelT w="381000" h="1143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76446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53233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800" b="1" dirty="0" smtClean="0">
                <a:solidFill>
                  <a:srgbClr val="0070C0"/>
                </a:solidFill>
              </a:rPr>
              <a:t>Повышенный уровень. </a:t>
            </a:r>
            <a:r>
              <a:rPr lang="ru-RU" sz="2800" dirty="0" smtClean="0"/>
              <a:t>Определите и запишите, почему крестьянам приходилось бороться с феодалами за свои права.</a:t>
            </a:r>
            <a:endParaRPr lang="ru-RU" sz="28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3000" dirty="0" smtClean="0"/>
              <a:t>КАК ДОГОВОРИТЬСЯ С ГОСПОДИНОМ?</a:t>
            </a:r>
            <a:endParaRPr lang="ru-RU" sz="3000" dirty="0"/>
          </a:p>
        </p:txBody>
      </p:sp>
      <p:sp>
        <p:nvSpPr>
          <p:cNvPr id="12" name="TextBox 11"/>
          <p:cNvSpPr txBox="1"/>
          <p:nvPr/>
        </p:nvSpPr>
        <p:spPr>
          <a:xfrm>
            <a:off x="5508104" y="2780928"/>
            <a:ext cx="3384376" cy="3785652"/>
          </a:xfrm>
          <a:prstGeom prst="rect">
            <a:avLst/>
          </a:prstGeom>
          <a:solidFill>
            <a:schemeClr val="accent4">
              <a:lumMod val="20000"/>
              <a:lumOff val="80000"/>
            </a:schemeClr>
          </a:solidFill>
          <a:ln>
            <a:solidFill>
              <a:schemeClr val="accent1"/>
            </a:solidFill>
          </a:ln>
        </p:spPr>
        <p:txBody>
          <a:bodyPr wrap="square" rtlCol="0">
            <a:spAutoFit/>
          </a:bodyPr>
          <a:lstStyle/>
          <a:p>
            <a:pPr>
              <a:lnSpc>
                <a:spcPct val="150000"/>
              </a:lnSpc>
            </a:pPr>
            <a:r>
              <a:rPr lang="ru-RU" sz="3200" dirty="0" smtClean="0"/>
              <a:t>1</a:t>
            </a:r>
            <a:r>
              <a:rPr lang="ru-RU" sz="3200" dirty="0" smtClean="0"/>
              <a:t>.___________</a:t>
            </a:r>
            <a:endParaRPr lang="ru-RU" sz="3200" dirty="0" smtClean="0"/>
          </a:p>
          <a:p>
            <a:pPr>
              <a:lnSpc>
                <a:spcPct val="150000"/>
              </a:lnSpc>
            </a:pPr>
            <a:r>
              <a:rPr lang="ru-RU" sz="3200" dirty="0" smtClean="0"/>
              <a:t>2</a:t>
            </a:r>
            <a:r>
              <a:rPr lang="ru-RU" sz="3200" dirty="0" smtClean="0"/>
              <a:t>.___________</a:t>
            </a:r>
            <a:endParaRPr lang="ru-RU" sz="3200" dirty="0" smtClean="0"/>
          </a:p>
          <a:p>
            <a:pPr>
              <a:lnSpc>
                <a:spcPct val="150000"/>
              </a:lnSpc>
            </a:pPr>
            <a:r>
              <a:rPr lang="ru-RU" sz="3200" dirty="0" smtClean="0"/>
              <a:t>3</a:t>
            </a:r>
            <a:r>
              <a:rPr lang="ru-RU" sz="3200" dirty="0" smtClean="0"/>
              <a:t>.___________</a:t>
            </a:r>
            <a:endParaRPr lang="ru-RU" sz="3200" dirty="0" smtClean="0"/>
          </a:p>
          <a:p>
            <a:pPr>
              <a:lnSpc>
                <a:spcPct val="150000"/>
              </a:lnSpc>
            </a:pPr>
            <a:r>
              <a:rPr lang="ru-RU" sz="3200" dirty="0" smtClean="0"/>
              <a:t>….____________________</a:t>
            </a:r>
            <a:endParaRPr lang="ru-RU" sz="3200" dirty="0"/>
          </a:p>
        </p:txBody>
      </p:sp>
      <p:pic>
        <p:nvPicPr>
          <p:cNvPr id="1029" name="Picture 5"/>
          <p:cNvPicPr>
            <a:picLocks noChangeAspect="1" noChangeArrowheads="1"/>
          </p:cNvPicPr>
          <p:nvPr/>
        </p:nvPicPr>
        <p:blipFill>
          <a:blip r:embed="rId5" cstate="email"/>
          <a:srcRect/>
          <a:stretch>
            <a:fillRect/>
          </a:stretch>
        </p:blipFill>
        <p:spPr bwMode="auto">
          <a:xfrm>
            <a:off x="251520" y="2708920"/>
            <a:ext cx="5112568" cy="3934308"/>
          </a:xfrm>
          <a:prstGeom prst="roundRect">
            <a:avLst>
              <a:gd name="adj" fmla="val 6819"/>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7644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60562"/>
            <a:ext cx="8640000" cy="2009061"/>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800" b="1" dirty="0" smtClean="0">
                <a:solidFill>
                  <a:srgbClr val="0070C0"/>
                </a:solidFill>
              </a:rPr>
              <a:t>Максимальный уровень. </a:t>
            </a:r>
            <a:r>
              <a:rPr lang="ru-RU" sz="2800" dirty="0" smtClean="0"/>
              <a:t>Как вы думаете, где в современном обществе используются договоры, впервые составленные в Средневековье?</a:t>
            </a:r>
            <a:endParaRPr lang="ru-RU" sz="28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normAutofit/>
          </a:bodyPr>
          <a:lstStyle/>
          <a:p>
            <a:r>
              <a:rPr lang="ru-RU" sz="3000" dirty="0" smtClean="0"/>
              <a:t>КАК ДОГОВОРИТЬСЯ С ГОСПОДИНОМ?</a:t>
            </a:r>
            <a:endParaRPr lang="ru-RU" sz="3000" dirty="0"/>
          </a:p>
        </p:txBody>
      </p:sp>
      <p:sp>
        <p:nvSpPr>
          <p:cNvPr id="6" name="TextBox 5"/>
          <p:cNvSpPr txBox="1"/>
          <p:nvPr/>
        </p:nvSpPr>
        <p:spPr>
          <a:xfrm>
            <a:off x="3682399" y="3167097"/>
            <a:ext cx="5210081" cy="2062103"/>
          </a:xfrm>
          <a:prstGeom prst="rect">
            <a:avLst/>
          </a:prstGeom>
          <a:solidFill>
            <a:schemeClr val="accent4">
              <a:lumMod val="20000"/>
              <a:lumOff val="80000"/>
            </a:schemeClr>
          </a:solidFill>
          <a:ln>
            <a:solidFill>
              <a:schemeClr val="accent1"/>
            </a:solidFill>
          </a:ln>
        </p:spPr>
        <p:txBody>
          <a:bodyPr wrap="none" rtlCol="0">
            <a:spAutoFit/>
          </a:bodyPr>
          <a:lstStyle/>
          <a:p>
            <a:r>
              <a:rPr lang="ru-RU" sz="3200" dirty="0" smtClean="0"/>
              <a:t>1.__________________</a:t>
            </a:r>
          </a:p>
          <a:p>
            <a:r>
              <a:rPr lang="ru-RU" sz="3200" dirty="0" smtClean="0"/>
              <a:t>2.__________________</a:t>
            </a:r>
          </a:p>
          <a:p>
            <a:r>
              <a:rPr lang="ru-RU" sz="3200" dirty="0" smtClean="0"/>
              <a:t>3.__________________</a:t>
            </a:r>
          </a:p>
          <a:p>
            <a:r>
              <a:rPr lang="ru-RU" sz="3200" dirty="0" smtClean="0"/>
              <a:t>….__________________</a:t>
            </a:r>
            <a:endParaRPr lang="ru-RU" sz="3200" dirty="0"/>
          </a:p>
        </p:txBody>
      </p:sp>
      <p:pic>
        <p:nvPicPr>
          <p:cNvPr id="9" name="Рисунок 8" descr="1.tif"/>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247044" y="2996952"/>
            <a:ext cx="3172828" cy="3600400"/>
          </a:xfrm>
          <a:prstGeom prst="rect">
            <a:avLst/>
          </a:prstGeom>
        </p:spPr>
      </p:pic>
    </p:spTree>
    <p:extLst>
      <p:ext uri="{BB962C8B-B14F-4D97-AF65-F5344CB8AC3E}">
        <p14:creationId xmlns="" xmlns:p14="http://schemas.microsoft.com/office/powerpoint/2010/main" val="176446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средневековой католической цивилизации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зарождалась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традиция выстраивать отношения между людьми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основе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устных и письменных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договоров</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normAutofit/>
          </a:bodyPr>
          <a:lstStyle/>
          <a:p>
            <a:r>
              <a:rPr lang="ru-RU" sz="3600" spc="0" dirty="0"/>
              <a:t>ОТКРЫВАЕМ НОВЫЕ ЗНАНИЯ</a:t>
            </a:r>
            <a:endParaRPr lang="ru-RU" sz="3600" dirty="0"/>
          </a:p>
        </p:txBody>
      </p:sp>
      <p:pic>
        <p:nvPicPr>
          <p:cNvPr id="5" name="Picture 9"/>
          <p:cNvPicPr>
            <a:picLocks noChangeAspect="1" noChangeArrowheads="1"/>
          </p:cNvPicPr>
          <p:nvPr/>
        </p:nvPicPr>
        <p:blipFill>
          <a:blip r:embed="rId3" cstate="print">
            <a:clrChange>
              <a:clrFrom>
                <a:srgbClr val="BCBFBF"/>
              </a:clrFrom>
              <a:clrTo>
                <a:srgbClr val="BCBFBF">
                  <a:alpha val="0"/>
                </a:srgbClr>
              </a:clrTo>
            </a:clrChange>
            <a:extLst>
              <a:ext uri="{28A0092B-C50C-407E-A947-70E740481C1C}">
                <a14:useLocalDpi xmlns=""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82702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430179"/>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600" b="1" dirty="0" smtClean="0">
                <a:solidFill>
                  <a:srgbClr val="0070C0"/>
                </a:solidFill>
              </a:rPr>
              <a:t>Программный уровень. </a:t>
            </a:r>
            <a:r>
              <a:rPr lang="ru-RU" sz="2600" dirty="0" smtClean="0"/>
              <a:t>Составь и запиши в тетрадь каким на твой взгляд должен быть кодекс рыцарской чести</a:t>
            </a:r>
            <a:endParaRPr lang="ru-RU" sz="2600" dirty="0"/>
          </a:p>
        </p:txBody>
      </p:sp>
      <p:sp>
        <p:nvSpPr>
          <p:cNvPr id="3" name="Заголовок 2"/>
          <p:cNvSpPr>
            <a:spLocks noGrp="1"/>
          </p:cNvSpPr>
          <p:nvPr>
            <p:ph type="title"/>
          </p:nvPr>
        </p:nvSpPr>
        <p:spPr/>
        <p:txBody>
          <a:bodyPr>
            <a:normAutofit/>
          </a:bodyPr>
          <a:lstStyle/>
          <a:p>
            <a:r>
              <a:rPr lang="ru-RU" sz="3600" dirty="0"/>
              <a:t>ПРИМЕНЯЕМ НОВЫЕ ЗНАНИЯ</a:t>
            </a:r>
          </a:p>
        </p:txBody>
      </p:sp>
      <p:pic>
        <p:nvPicPr>
          <p:cNvPr id="17" name="Picture 10"/>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 xmlns:a14="http://schemas.microsoft.com/office/drawing/2010/main" val="0"/>
              </a:ext>
            </a:extLst>
          </a:blip>
          <a:srcRect/>
          <a:stretch>
            <a:fillRect/>
          </a:stretch>
        </p:blipFill>
        <p:spPr bwMode="auto">
          <a:xfrm>
            <a:off x="8373044" y="0"/>
            <a:ext cx="770956"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44911" y="2457368"/>
            <a:ext cx="7299497" cy="435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 xmlns:p14="http://schemas.microsoft.com/office/powerpoint/2010/main" val="2686087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430179"/>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600" b="1" dirty="0" smtClean="0">
                <a:solidFill>
                  <a:srgbClr val="0070C0"/>
                </a:solidFill>
              </a:rPr>
              <a:t>Программный уровень. </a:t>
            </a:r>
            <a:r>
              <a:rPr lang="ru-RU" sz="2600" dirty="0" smtClean="0"/>
              <a:t>Нарисуй рыцарский герб. Придумай и запиши значение символов, которые ты будешь использовать</a:t>
            </a:r>
            <a:endParaRPr lang="ru-RU" sz="2600" dirty="0"/>
          </a:p>
        </p:txBody>
      </p:sp>
      <p:sp>
        <p:nvSpPr>
          <p:cNvPr id="3" name="Заголовок 2"/>
          <p:cNvSpPr>
            <a:spLocks noGrp="1"/>
          </p:cNvSpPr>
          <p:nvPr>
            <p:ph type="title"/>
          </p:nvPr>
        </p:nvSpPr>
        <p:spPr/>
        <p:txBody>
          <a:bodyPr>
            <a:normAutofit/>
          </a:bodyPr>
          <a:lstStyle/>
          <a:p>
            <a:r>
              <a:rPr lang="ru-RU" sz="3600" dirty="0"/>
              <a:t>ПРИМЕНЯЕМ НОВЫЕ ЗНАНИЯ</a:t>
            </a:r>
          </a:p>
        </p:txBody>
      </p:sp>
      <p:pic>
        <p:nvPicPr>
          <p:cNvPr id="17" name="Picture 10"/>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 xmlns:a14="http://schemas.microsoft.com/office/drawing/2010/main" val="0"/>
              </a:ext>
            </a:extLst>
          </a:blip>
          <a:srcRect/>
          <a:stretch>
            <a:fillRect/>
          </a:stretch>
        </p:blipFill>
        <p:spPr bwMode="auto">
          <a:xfrm>
            <a:off x="8373044" y="0"/>
            <a:ext cx="770956"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Рисунок 4" descr="1.tif"/>
          <p:cNvPicPr>
            <a:picLocks noChangeAspect="1"/>
          </p:cNvPicPr>
          <p:nvPr/>
        </p:nvPicPr>
        <p:blipFill>
          <a:blip r:embed="rId5" cstate="email">
            <a:clrChange>
              <a:clrFrom>
                <a:srgbClr val="FFFFFF"/>
              </a:clrFrom>
              <a:clrTo>
                <a:srgbClr val="FFFFFF">
                  <a:alpha val="0"/>
                </a:srgbClr>
              </a:clrTo>
            </a:clrChange>
          </a:blip>
          <a:srcRect r="873"/>
          <a:stretch>
            <a:fillRect/>
          </a:stretch>
        </p:blipFill>
        <p:spPr>
          <a:xfrm>
            <a:off x="251520" y="2564904"/>
            <a:ext cx="2926560" cy="4032448"/>
          </a:xfrm>
          <a:prstGeom prst="rect">
            <a:avLst/>
          </a:prstGeom>
        </p:spPr>
      </p:pic>
      <p:sp>
        <p:nvSpPr>
          <p:cNvPr id="6" name="Скругленный прямоугольник 5"/>
          <p:cNvSpPr/>
          <p:nvPr/>
        </p:nvSpPr>
        <p:spPr>
          <a:xfrm>
            <a:off x="3419872" y="2892420"/>
            <a:ext cx="5472608" cy="3200876"/>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600" b="1" dirty="0" smtClean="0">
                <a:solidFill>
                  <a:srgbClr val="0070C0"/>
                </a:solidFill>
              </a:rPr>
              <a:t>Максимальный уровень. </a:t>
            </a:r>
            <a:r>
              <a:rPr lang="ru-RU" sz="2600" dirty="0" smtClean="0"/>
              <a:t>В романе В. Скотта «Айвенго» на гербе главного героя был изображен дуб,  вырванный с корнем из земли. Как ты думаешь, что может означать столь странный символ?</a:t>
            </a:r>
            <a:endParaRPr lang="ru-RU" sz="2600" dirty="0"/>
          </a:p>
        </p:txBody>
      </p:sp>
    </p:spTree>
    <p:extLst>
      <p:ext uri="{BB962C8B-B14F-4D97-AF65-F5344CB8AC3E}">
        <p14:creationId xmlns="" xmlns:p14="http://schemas.microsoft.com/office/powerpoint/2010/main" val="268608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5472000"/>
            <a:ext cx="8640000" cy="885349"/>
          </a:xfrm>
          <a:prstGeom prst="roundRect">
            <a:avLst>
              <a:gd name="adj" fmla="val 23122"/>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r>
              <a:rPr lang="ru-RU" sz="2300" dirty="0" smtClean="0"/>
              <a:t>	</a:t>
            </a:r>
            <a:r>
              <a:rPr lang="ru-RU" sz="2300" dirty="0"/>
              <a:t>Судя по этим источникам, какими в реальности были </a:t>
            </a:r>
            <a:r>
              <a:rPr lang="ru-RU" sz="2300" dirty="0" smtClean="0"/>
              <a:t>отношения между </a:t>
            </a:r>
            <a:r>
              <a:rPr lang="ru-RU" sz="2300" dirty="0"/>
              <a:t>европейскими сословиями?</a:t>
            </a:r>
          </a:p>
        </p:txBody>
      </p:sp>
      <p:sp>
        <p:nvSpPr>
          <p:cNvPr id="6" name="Скругленный прямоугольник 5"/>
          <p:cNvSpPr/>
          <p:nvPr/>
        </p:nvSpPr>
        <p:spPr>
          <a:xfrm>
            <a:off x="252000" y="5464423"/>
            <a:ext cx="8640000" cy="1276945"/>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wrap="square">
            <a:spAutoFit/>
          </a:bodyPr>
          <a:lstStyle/>
          <a:p>
            <a:r>
              <a:rPr lang="ru-RU" sz="2300" dirty="0" smtClean="0"/>
              <a:t>	</a:t>
            </a:r>
            <a:r>
              <a:rPr lang="ru-RU" sz="2300" dirty="0"/>
              <a:t>Как распределялись обязанности между средневековыми </a:t>
            </a:r>
            <a:r>
              <a:rPr lang="ru-RU" sz="2300" dirty="0" smtClean="0"/>
              <a:t>сословиями</a:t>
            </a:r>
            <a:r>
              <a:rPr lang="ru-RU" sz="2300" dirty="0"/>
              <a:t>? </a:t>
            </a:r>
            <a:r>
              <a:rPr lang="ru-RU" sz="2300" dirty="0" smtClean="0"/>
              <a:t>Должны </a:t>
            </a:r>
            <a:r>
              <a:rPr lang="ru-RU" sz="2300" dirty="0"/>
              <a:t>ли </a:t>
            </a:r>
            <a:r>
              <a:rPr lang="ru-RU" sz="2300" dirty="0" smtClean="0"/>
              <a:t>между тремя указанными сословиями </a:t>
            </a:r>
            <a:r>
              <a:rPr lang="ru-RU" sz="2300" dirty="0"/>
              <a:t>возникать конфликты?</a:t>
            </a:r>
          </a:p>
        </p:txBody>
      </p:sp>
      <p:sp>
        <p:nvSpPr>
          <p:cNvPr id="7" name="Объект 6"/>
          <p:cNvSpPr>
            <a:spLocks noGrp="1"/>
          </p:cNvSpPr>
          <p:nvPr>
            <p:ph sz="half" idx="2"/>
          </p:nvPr>
        </p:nvSpPr>
        <p:spPr>
          <a:xfrm>
            <a:off x="5292000" y="980727"/>
            <a:ext cx="3600000" cy="4320000"/>
          </a:xfrm>
          <a:blipFill>
            <a:blip r:embed="rId3" cstate="print"/>
            <a:tile tx="0" ty="0" sx="100000" sy="100000" flip="none" algn="tl"/>
          </a:blipFill>
        </p:spPr>
        <p:txBody>
          <a:bodyPr>
            <a:noAutofit/>
          </a:bodyPr>
          <a:lstStyle/>
          <a:p>
            <a:pPr indent="0" algn="ctr">
              <a:buNone/>
            </a:pPr>
            <a:r>
              <a:rPr lang="ru-RU" sz="1600" i="1" dirty="0"/>
              <a:t>Из песен трубадура Бертрана де Борна (начало XIII века)</a:t>
            </a:r>
          </a:p>
          <a:p>
            <a:pPr indent="0">
              <a:buNone/>
            </a:pPr>
            <a:endParaRPr lang="ru-RU" sz="1600" dirty="0"/>
          </a:p>
          <a:p>
            <a:pPr indent="0">
              <a:buNone/>
            </a:pPr>
            <a:r>
              <a:rPr lang="ru-RU" sz="1600" dirty="0"/>
              <a:t>Люблю я видеть, как народ, отрядом воинским гоним,</a:t>
            </a:r>
          </a:p>
          <a:p>
            <a:pPr indent="0">
              <a:buNone/>
            </a:pPr>
            <a:r>
              <a:rPr lang="ru-RU" sz="1600" dirty="0"/>
              <a:t>Бежит, спасая скарб и скот, а войско следует за ним…</a:t>
            </a:r>
          </a:p>
          <a:p>
            <a:pPr indent="0">
              <a:buNone/>
            </a:pPr>
            <a:endParaRPr lang="ru-RU" sz="1600" dirty="0"/>
          </a:p>
          <a:p>
            <a:pPr indent="0">
              <a:buNone/>
            </a:pPr>
            <a:r>
              <a:rPr lang="ru-RU" sz="1600" dirty="0"/>
              <a:t>Мужики, что злы и грубы, на дворянство точат зубы,</a:t>
            </a:r>
          </a:p>
          <a:p>
            <a:pPr indent="0">
              <a:buNone/>
            </a:pPr>
            <a:r>
              <a:rPr lang="ru-RU" sz="1600" dirty="0"/>
              <a:t>Только нищими мне любы! Любо видеть мне народ</a:t>
            </a:r>
          </a:p>
          <a:p>
            <a:pPr indent="0">
              <a:buNone/>
            </a:pPr>
            <a:r>
              <a:rPr lang="ru-RU" sz="1600" dirty="0"/>
              <a:t>Голодающим, раздетым, страждущим, не обогретым!</a:t>
            </a:r>
          </a:p>
        </p:txBody>
      </p:sp>
      <p:sp>
        <p:nvSpPr>
          <p:cNvPr id="2" name="Объект 1"/>
          <p:cNvSpPr>
            <a:spLocks noGrp="1"/>
          </p:cNvSpPr>
          <p:nvPr>
            <p:ph sz="half" idx="1"/>
          </p:nvPr>
        </p:nvSpPr>
        <p:spPr>
          <a:xfrm>
            <a:off x="252000" y="980727"/>
            <a:ext cx="3600000" cy="4320000"/>
          </a:xfrm>
          <a:blipFill>
            <a:blip r:embed="rId3" cstate="print"/>
            <a:tile tx="0" ty="0" sx="100000" sy="100000" flip="none" algn="tl"/>
          </a:blipFill>
        </p:spPr>
        <p:txBody>
          <a:bodyPr>
            <a:noAutofit/>
          </a:bodyPr>
          <a:lstStyle/>
          <a:p>
            <a:pPr indent="0" algn="ctr">
              <a:buNone/>
            </a:pPr>
            <a:r>
              <a:rPr lang="ru-RU" sz="1500" i="1" dirty="0"/>
              <a:t>«Притча об овцах, быках и собаках</a:t>
            </a:r>
            <a:r>
              <a:rPr lang="ru-RU" sz="1500" i="1" dirty="0" smtClean="0"/>
              <a:t>» (</a:t>
            </a:r>
            <a:r>
              <a:rPr lang="ru-RU" sz="1500" i="1" dirty="0"/>
              <a:t>распространённая в Европе в начале XII века)</a:t>
            </a:r>
          </a:p>
          <a:p>
            <a:pPr indent="0">
              <a:buNone/>
            </a:pPr>
            <a:r>
              <a:rPr lang="ru-RU" sz="1500" dirty="0"/>
              <a:t>Бог «сословия учинил, дабы несли они различные службы в этом мире. Он установил одним (духовенству – "молящимся") «...» подобно овцам, наставлять людей, питая их молоком проповеди». Другим (крестьянству – «пашущим») – «чтобы они, подобно быкам, обеспечивали жизнь себе и остальным». Третьим (рыцарству – «воюющим») – «проявлять силу «...» как от волков, защищая от врагов тех, кто молится и пашет землю».</a:t>
            </a:r>
          </a:p>
        </p:txBody>
      </p:sp>
      <p:sp>
        <p:nvSpPr>
          <p:cNvPr id="22" name="Стрелка вправо 21"/>
          <p:cNvSpPr/>
          <p:nvPr/>
        </p:nvSpPr>
        <p:spPr>
          <a:xfrm>
            <a:off x="3762000" y="2132856"/>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лево 22"/>
          <p:cNvSpPr/>
          <p:nvPr/>
        </p:nvSpPr>
        <p:spPr>
          <a:xfrm>
            <a:off x="3762000" y="3789040"/>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бъект 6"/>
          <p:cNvSpPr txBox="1">
            <a:spLocks/>
          </p:cNvSpPr>
          <p:nvPr/>
        </p:nvSpPr>
        <p:spPr>
          <a:xfrm>
            <a:off x="254356" y="980728"/>
            <a:ext cx="8640000" cy="4320000"/>
          </a:xfrm>
          <a:prstGeom prst="roundRect">
            <a:avLst>
              <a:gd name="adj" fmla="val 8193"/>
            </a:avLst>
          </a:prstGeom>
          <a:blipFill>
            <a:blip r:embed="rId3" cstate="print"/>
            <a:tile tx="0" ty="0" sx="100000" sy="100000" flip="none" algn="tl"/>
          </a:blipFill>
          <a:ln w="44450">
            <a:solidFill>
              <a:srgbClr val="00CC00"/>
            </a:solidFill>
          </a:ln>
        </p:spPr>
        <p:txBody>
          <a:bodyPr vert="horz" lIns="91440" tIns="45720" rIns="91440" bIns="45720" rtlCol="0">
            <a:noAutofit/>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a:buNone/>
            </a:pPr>
            <a:r>
              <a:rPr lang="ru-RU" i="1" dirty="0"/>
              <a:t>Из песен трубадура Бертрана де Борна (начало XIII века)</a:t>
            </a:r>
          </a:p>
          <a:p>
            <a:pPr indent="0">
              <a:buNone/>
            </a:pPr>
            <a:endParaRPr lang="ru-RU" sz="2400" dirty="0" smtClean="0"/>
          </a:p>
          <a:p>
            <a:pPr indent="0">
              <a:buNone/>
            </a:pPr>
            <a:r>
              <a:rPr lang="ru-RU" sz="2400" dirty="0" smtClean="0"/>
              <a:t>Люблю </a:t>
            </a:r>
            <a:r>
              <a:rPr lang="ru-RU" sz="2400" dirty="0"/>
              <a:t>я видеть, как народ, отрядом воинским гоним,</a:t>
            </a:r>
          </a:p>
          <a:p>
            <a:pPr indent="0">
              <a:buNone/>
            </a:pPr>
            <a:r>
              <a:rPr lang="ru-RU" sz="2400" dirty="0"/>
              <a:t>Бежит, спасая скарб и скот, а войско следует за ним…</a:t>
            </a:r>
          </a:p>
          <a:p>
            <a:pPr indent="0">
              <a:buNone/>
            </a:pPr>
            <a:endParaRPr lang="ru-RU" sz="2400" dirty="0" smtClean="0"/>
          </a:p>
          <a:p>
            <a:pPr indent="0">
              <a:buNone/>
            </a:pPr>
            <a:r>
              <a:rPr lang="ru-RU" sz="2400" dirty="0" smtClean="0"/>
              <a:t>Мужики</a:t>
            </a:r>
            <a:r>
              <a:rPr lang="ru-RU" sz="2400" dirty="0"/>
              <a:t>, что злы и </a:t>
            </a:r>
            <a:r>
              <a:rPr lang="ru-RU" sz="2400" dirty="0" smtClean="0"/>
              <a:t>грубы</a:t>
            </a:r>
            <a:r>
              <a:rPr lang="ru-RU" sz="2400" dirty="0"/>
              <a:t>, на дворянство точат зубы,</a:t>
            </a:r>
          </a:p>
          <a:p>
            <a:pPr indent="0">
              <a:buNone/>
            </a:pPr>
            <a:r>
              <a:rPr lang="ru-RU" sz="2400" dirty="0"/>
              <a:t>Только нищими мне любы! Любо видеть мне народ</a:t>
            </a:r>
          </a:p>
          <a:p>
            <a:pPr indent="0">
              <a:buNone/>
            </a:pPr>
            <a:r>
              <a:rPr lang="ru-RU" sz="2400" dirty="0"/>
              <a:t>Голодающим, раздетым, страждущим, не обогретым!</a:t>
            </a:r>
          </a:p>
        </p:txBody>
      </p:sp>
      <p:sp>
        <p:nvSpPr>
          <p:cNvPr id="12" name="Объект 1"/>
          <p:cNvSpPr txBox="1">
            <a:spLocks/>
          </p:cNvSpPr>
          <p:nvPr/>
        </p:nvSpPr>
        <p:spPr>
          <a:xfrm>
            <a:off x="252000" y="980727"/>
            <a:ext cx="8640000" cy="4320000"/>
          </a:xfrm>
          <a:prstGeom prst="roundRect">
            <a:avLst>
              <a:gd name="adj" fmla="val 8096"/>
            </a:avLst>
          </a:prstGeom>
          <a:blipFill>
            <a:blip r:embed="rId3" cstate="print"/>
            <a:tile tx="0" ty="0" sx="100000" sy="100000" flip="none" algn="tl"/>
          </a:blipFill>
          <a:ln w="44450">
            <a:solidFill>
              <a:srgbClr val="FF0000"/>
            </a:solidFill>
          </a:ln>
        </p:spPr>
        <p:txBody>
          <a:bodyPr vert="horz" lIns="91440" tIns="45720" rIns="91440" bIns="45720" rtlCol="0" anchor="ctr" anchorCtr="0">
            <a:noAutofit/>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a:buNone/>
            </a:pPr>
            <a:r>
              <a:rPr lang="ru-RU" sz="2400" i="1" dirty="0"/>
              <a:t>«Притча об овцах, быках и собаках»</a:t>
            </a:r>
          </a:p>
          <a:p>
            <a:pPr indent="0" algn="ctr">
              <a:buNone/>
            </a:pPr>
            <a:r>
              <a:rPr lang="ru-RU" sz="2400" i="1" dirty="0"/>
              <a:t>(распространённая в Европе в начале XII века</a:t>
            </a:r>
            <a:r>
              <a:rPr lang="ru-RU" sz="2400" i="1" dirty="0" smtClean="0"/>
              <a:t>)</a:t>
            </a:r>
          </a:p>
          <a:p>
            <a:pPr indent="0">
              <a:buNone/>
            </a:pPr>
            <a:r>
              <a:rPr lang="ru-RU" sz="2400" dirty="0" smtClean="0"/>
              <a:t>Бог </a:t>
            </a:r>
            <a:r>
              <a:rPr lang="ru-RU" sz="2400" dirty="0"/>
              <a:t>«сословия учинил, дабы несли они различные службы </a:t>
            </a:r>
            <a:r>
              <a:rPr lang="ru-RU" sz="2400" dirty="0" smtClean="0"/>
              <a:t>в этом </a:t>
            </a:r>
            <a:r>
              <a:rPr lang="ru-RU" sz="2400" dirty="0"/>
              <a:t>мире. Он установил одним (духовенству – "</a:t>
            </a:r>
            <a:r>
              <a:rPr lang="ru-RU" sz="2400" dirty="0" smtClean="0"/>
              <a:t>молящимся</a:t>
            </a:r>
            <a:r>
              <a:rPr lang="ru-RU" sz="2400" dirty="0"/>
              <a:t>") </a:t>
            </a:r>
            <a:r>
              <a:rPr lang="ru-RU" sz="2400" dirty="0" smtClean="0"/>
              <a:t>«...» </a:t>
            </a:r>
            <a:r>
              <a:rPr lang="ru-RU" sz="2400" dirty="0"/>
              <a:t>подобно овцам, наставлять людей, питая их </a:t>
            </a:r>
            <a:r>
              <a:rPr lang="ru-RU" sz="2400" dirty="0" smtClean="0"/>
              <a:t>молоком проповеди</a:t>
            </a:r>
            <a:r>
              <a:rPr lang="ru-RU" sz="2400" dirty="0"/>
              <a:t>». Другим (крестьянству – «пашущим») – «</a:t>
            </a:r>
            <a:r>
              <a:rPr lang="ru-RU" sz="2400" dirty="0" smtClean="0"/>
              <a:t>чтобы они</a:t>
            </a:r>
            <a:r>
              <a:rPr lang="ru-RU" sz="2400" dirty="0"/>
              <a:t>, подобно быкам, обеспечивали жизнь себе и остальным</a:t>
            </a:r>
            <a:r>
              <a:rPr lang="ru-RU" sz="2400" dirty="0" smtClean="0"/>
              <a:t>». Третьим </a:t>
            </a:r>
            <a:r>
              <a:rPr lang="ru-RU" sz="2400" dirty="0"/>
              <a:t>(рыцарству – «воюющим») – «проявлять силу </a:t>
            </a:r>
            <a:r>
              <a:rPr lang="ru-RU" sz="2400" dirty="0" smtClean="0"/>
              <a:t>«...» как </a:t>
            </a:r>
            <a:r>
              <a:rPr lang="ru-RU" sz="2400" dirty="0"/>
              <a:t>от волков, защищая от врагов тех, кто молится и </a:t>
            </a:r>
            <a:r>
              <a:rPr lang="ru-RU" sz="2400" dirty="0" smtClean="0"/>
              <a:t>пашет землю</a:t>
            </a:r>
            <a:r>
              <a:rPr lang="ru-RU" sz="2400" dirty="0"/>
              <a:t>».</a:t>
            </a:r>
          </a:p>
        </p:txBody>
      </p:sp>
      <p:sp>
        <p:nvSpPr>
          <p:cNvPr id="3" name="Заголовок 2"/>
          <p:cNvSpPr>
            <a:spLocks noGrp="1"/>
          </p:cNvSpPr>
          <p:nvPr>
            <p:ph type="title"/>
          </p:nvPr>
        </p:nvSpPr>
        <p:spPr/>
        <p:txBody>
          <a:bodyPr>
            <a:normAutofit fontScale="90000"/>
          </a:bodyPr>
          <a:lstStyle/>
          <a:p>
            <a:r>
              <a:rPr lang="ru-RU" dirty="0"/>
              <a:t>ОПРЕДЕЛЯЕМ ПРОБЛЕМУ</a:t>
            </a:r>
          </a:p>
        </p:txBody>
      </p:sp>
      <p:sp>
        <p:nvSpPr>
          <p:cNvPr id="20" name="Овал 19"/>
          <p:cNvSpPr>
            <a:spLocks noChangeAspect="1"/>
          </p:cNvSpPr>
          <p:nvPr/>
        </p:nvSpPr>
        <p:spPr>
          <a:xfrm>
            <a:off x="827616" y="5608471"/>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796" tIns="409271" rIns="10794" bIns="409269" numCol="1" spcCol="1270" anchor="ctr" anchorCtr="0">
            <a:noAutofit/>
          </a:bodyPr>
          <a:lstStyle/>
          <a:p>
            <a:pPr lvl="0" algn="ctr" defTabSz="755650">
              <a:lnSpc>
                <a:spcPct val="90000"/>
              </a:lnSpc>
              <a:spcBef>
                <a:spcPct val="0"/>
              </a:spcBef>
              <a:spcAft>
                <a:spcPct val="35000"/>
              </a:spcAft>
            </a:pPr>
            <a:endParaRPr lang="ru-RU" sz="2300" kern="1200" dirty="0"/>
          </a:p>
        </p:txBody>
      </p:sp>
      <p:pic>
        <p:nvPicPr>
          <p:cNvPr id="13" name="Picture 11"/>
          <p:cNvPicPr>
            <a:picLocks noChangeAspect="1" noChangeArrowheads="1"/>
          </p:cNvPicPr>
          <p:nvPr/>
        </p:nvPicPr>
        <p:blipFill>
          <a:blip r:embed="rId4" cstate="print">
            <a:clrChange>
              <a:clrFrom>
                <a:srgbClr val="DCE1E2"/>
              </a:clrFrom>
              <a:clrTo>
                <a:srgbClr val="DCE1E2">
                  <a:alpha val="0"/>
                </a:srgbClr>
              </a:clrTo>
            </a:clrChange>
            <a:extLst>
              <a:ext uri="{28A0092B-C50C-407E-A947-70E740481C1C}">
                <a14:useLocalDpi xmlns="" xmlns:a14="http://schemas.microsoft.com/office/drawing/2010/main" val="0"/>
              </a:ext>
            </a:extLst>
          </a:blip>
          <a:srcRect/>
          <a:stretch>
            <a:fillRect/>
          </a:stretch>
        </p:blipFill>
        <p:spPr bwMode="auto">
          <a:xfrm>
            <a:off x="8528400" y="0"/>
            <a:ext cx="616216"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38650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6" grpId="1" animBg="1"/>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МЕЖДУ СРЕДНЕВЕКОВЫМИ СОСЛОВИЯМИ ВОЗНИКАЛИ КОНФЛИКТЫ?</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wrap="square" anchor="ctr" anchorCtr="0">
            <a:spAutoFit/>
          </a:bodyPr>
          <a:lstStyle/>
          <a:p>
            <a:pPr algn="ctr"/>
            <a:r>
              <a:rPr lang="ru-RU" sz="3200" dirty="0" smtClean="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r>
              <a:rPr lang="ru-RU" dirty="0"/>
              <a:t>ОПРЕДЕЛЯЕМ ПРОБЛЕМУ</a:t>
            </a:r>
          </a:p>
        </p:txBody>
      </p:sp>
      <p:pic>
        <p:nvPicPr>
          <p:cNvPr id="6" name="Picture 11"/>
          <p:cNvPicPr>
            <a:picLocks noChangeAspect="1" noChangeArrowheads="1"/>
          </p:cNvPicPr>
          <p:nvPr/>
        </p:nvPicPr>
        <p:blipFill>
          <a:blip r:embed="rId3" cstate="print">
            <a:clrChange>
              <a:clrFrom>
                <a:srgbClr val="DCE1E2"/>
              </a:clrFrom>
              <a:clrTo>
                <a:srgbClr val="DCE1E2">
                  <a:alpha val="0"/>
                </a:srgbClr>
              </a:clrTo>
            </a:clrChange>
            <a:extLst>
              <a:ext uri="{28A0092B-C50C-407E-A947-70E740481C1C}">
                <a14:useLocalDpi xmlns="" xmlns:a14="http://schemas.microsoft.com/office/drawing/2010/main" val="0"/>
              </a:ext>
            </a:extLst>
          </a:blip>
          <a:srcRect/>
          <a:stretch>
            <a:fillRect/>
          </a:stretch>
        </p:blipFill>
        <p:spPr bwMode="auto">
          <a:xfrm>
            <a:off x="8528400" y="0"/>
            <a:ext cx="616216"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324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1430179"/>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spAutoFit/>
          </a:bodyPr>
          <a:lstStyle/>
          <a:p>
            <a:pPr indent="358775"/>
            <a:r>
              <a:rPr lang="ru-RU" sz="2600" b="1" dirty="0" smtClean="0">
                <a:solidFill>
                  <a:srgbClr val="0070C0"/>
                </a:solidFill>
              </a:rPr>
              <a:t>Программный уровень.</a:t>
            </a:r>
            <a:r>
              <a:rPr lang="ru-RU" sz="2600" b="1" dirty="0" smtClean="0">
                <a:solidFill>
                  <a:srgbClr val="00B0F0"/>
                </a:solidFill>
              </a:rPr>
              <a:t> </a:t>
            </a:r>
            <a:r>
              <a:rPr lang="ru-RU" sz="2600" dirty="0" smtClean="0"/>
              <a:t>Распредели понятия по группам. Используй несколько критериев. Объясни каждое понятие  и критерий</a:t>
            </a:r>
          </a:p>
        </p:txBody>
      </p:sp>
      <p:sp>
        <p:nvSpPr>
          <p:cNvPr id="20" name="Заголовок 19"/>
          <p:cNvSpPr>
            <a:spLocks noGrp="1"/>
          </p:cNvSpPr>
          <p:nvPr>
            <p:ph type="title"/>
          </p:nvPr>
        </p:nvSpPr>
        <p:spPr/>
        <p:txBody>
          <a:bodyPr>
            <a:normAutofit/>
          </a:bodyPr>
          <a:lstStyle/>
          <a:p>
            <a:r>
              <a:rPr lang="ru-RU" sz="3600" spc="-150" dirty="0" smtClean="0"/>
              <a:t>ВСПОМИНАЕМ ТО, ЧТО ЗНАЕМ</a:t>
            </a:r>
            <a:endParaRPr lang="ru-RU" sz="3600" dirty="0"/>
          </a:p>
        </p:txBody>
      </p:sp>
      <p:pic>
        <p:nvPicPr>
          <p:cNvPr id="8"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0" y="0"/>
            <a:ext cx="681037" cy="1330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2000" y="2708920"/>
            <a:ext cx="8640000" cy="1569660"/>
          </a:xfrm>
          <a:prstGeom prst="rect">
            <a:avLst/>
          </a:prstGeom>
          <a:solidFill>
            <a:schemeClr val="accent4">
              <a:lumMod val="20000"/>
              <a:lumOff val="80000"/>
            </a:schemeClr>
          </a:solidFill>
          <a:ln>
            <a:solidFill>
              <a:schemeClr val="accent1"/>
            </a:solidFill>
          </a:ln>
        </p:spPr>
        <p:txBody>
          <a:bodyPr wrap="square">
            <a:spAutoFit/>
          </a:bodyPr>
          <a:lstStyle/>
          <a:p>
            <a:r>
              <a:rPr lang="ru-RU" sz="3200" dirty="0" smtClean="0"/>
              <a:t>Феодал, </a:t>
            </a:r>
            <a:r>
              <a:rPr lang="ru-RU" sz="3200" dirty="0"/>
              <a:t>рыцарь, вассал, сеньор, </a:t>
            </a:r>
            <a:r>
              <a:rPr lang="ru-RU" sz="3200" dirty="0" smtClean="0"/>
              <a:t>зависимый крестьянин, </a:t>
            </a:r>
            <a:r>
              <a:rPr lang="ru-RU" sz="3200" dirty="0"/>
              <a:t>оброк, барщина, соседская (крестьянская) община</a:t>
            </a:r>
          </a:p>
        </p:txBody>
      </p:sp>
      <p:sp>
        <p:nvSpPr>
          <p:cNvPr id="3" name="TextBox 2"/>
          <p:cNvSpPr txBox="1"/>
          <p:nvPr/>
        </p:nvSpPr>
        <p:spPr>
          <a:xfrm>
            <a:off x="252000" y="4637454"/>
            <a:ext cx="8640000" cy="1815882"/>
          </a:xfrm>
          <a:prstGeom prst="rect">
            <a:avLst/>
          </a:prstGeom>
          <a:solidFill>
            <a:schemeClr val="accent4">
              <a:lumMod val="20000"/>
              <a:lumOff val="80000"/>
            </a:schemeClr>
          </a:solidFill>
          <a:ln>
            <a:solidFill>
              <a:schemeClr val="accent1"/>
            </a:solidFill>
          </a:ln>
        </p:spPr>
        <p:txBody>
          <a:bodyPr wrap="none" rtlCol="0">
            <a:spAutoFit/>
          </a:bodyPr>
          <a:lstStyle/>
          <a:p>
            <a:r>
              <a:rPr lang="ru-RU" sz="2800" dirty="0" smtClean="0"/>
              <a:t>1.____________________________________</a:t>
            </a:r>
          </a:p>
          <a:p>
            <a:r>
              <a:rPr lang="ru-RU" sz="2800" dirty="0" smtClean="0"/>
              <a:t>2.____________________________________</a:t>
            </a:r>
          </a:p>
          <a:p>
            <a:r>
              <a:rPr lang="ru-RU" sz="2800" dirty="0" smtClean="0"/>
              <a:t>3.____________________________________</a:t>
            </a:r>
          </a:p>
          <a:p>
            <a:r>
              <a:rPr lang="ru-RU" sz="2800" dirty="0" smtClean="0"/>
              <a:t>4.____________________________________</a:t>
            </a:r>
            <a:endParaRPr lang="ru-RU" sz="2800" dirty="0"/>
          </a:p>
        </p:txBody>
      </p:sp>
    </p:spTree>
    <p:extLst>
      <p:ext uri="{BB962C8B-B14F-4D97-AF65-F5344CB8AC3E}">
        <p14:creationId xmlns="" xmlns:p14="http://schemas.microsoft.com/office/powerpoint/2010/main" val="299766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1430179"/>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spAutoFit/>
          </a:bodyPr>
          <a:lstStyle/>
          <a:p>
            <a:pPr indent="358775"/>
            <a:r>
              <a:rPr lang="ru-RU" sz="2600" b="1" dirty="0" smtClean="0">
                <a:solidFill>
                  <a:srgbClr val="0070C0"/>
                </a:solidFill>
              </a:rPr>
              <a:t>Необходимый уровень.</a:t>
            </a:r>
            <a:r>
              <a:rPr lang="ru-RU" sz="2600" b="1" dirty="0" smtClean="0">
                <a:solidFill>
                  <a:srgbClr val="00B0F0"/>
                </a:solidFill>
              </a:rPr>
              <a:t> </a:t>
            </a:r>
            <a:r>
              <a:rPr lang="ru-RU" sz="2600" dirty="0"/>
              <a:t>Сравни рисунки. </a:t>
            </a:r>
            <a:r>
              <a:rPr lang="ru-RU" sz="2600" dirty="0" smtClean="0"/>
              <a:t>Укажи (раскрась) то </a:t>
            </a:r>
            <a:r>
              <a:rPr lang="ru-RU" sz="2600" dirty="0"/>
              <a:t>новое, что появилось в </a:t>
            </a:r>
            <a:r>
              <a:rPr lang="ru-RU" sz="2600" dirty="0" smtClean="0"/>
              <a:t>европейских </a:t>
            </a:r>
            <a:r>
              <a:rPr lang="ru-RU" sz="2600" dirty="0"/>
              <a:t>городах после X века.</a:t>
            </a:r>
            <a:endParaRPr lang="ru-RU" sz="2600" dirty="0" smtClean="0"/>
          </a:p>
        </p:txBody>
      </p:sp>
      <p:sp>
        <p:nvSpPr>
          <p:cNvPr id="20" name="Заголовок 19"/>
          <p:cNvSpPr>
            <a:spLocks noGrp="1"/>
          </p:cNvSpPr>
          <p:nvPr>
            <p:ph type="title"/>
          </p:nvPr>
        </p:nvSpPr>
        <p:spPr/>
        <p:txBody>
          <a:bodyPr>
            <a:normAutofit/>
          </a:bodyPr>
          <a:lstStyle/>
          <a:p>
            <a:r>
              <a:rPr lang="ru-RU" sz="3600" spc="-150" dirty="0" smtClean="0"/>
              <a:t>ВСПОМИНАЕМ ТО, ЧТО ЗНАЕМ</a:t>
            </a:r>
            <a:endParaRPr lang="ru-RU" sz="3600" dirty="0"/>
          </a:p>
        </p:txBody>
      </p:sp>
      <p:pic>
        <p:nvPicPr>
          <p:cNvPr id="8"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0" y="0"/>
            <a:ext cx="681037" cy="1330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752000" y="2556000"/>
            <a:ext cx="4140000" cy="42480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7" name="Picture 3"/>
          <p:cNvPicPr>
            <a:picLocks noChangeArrowheads="1"/>
          </p:cNvPicPr>
          <p:nvPr/>
        </p:nvPicPr>
        <p:blipFill rotWithShape="1">
          <a:blip r:embed="rId6" cstate="email">
            <a:extLst>
              <a:ext uri="{28A0092B-C50C-407E-A947-70E740481C1C}">
                <a14:useLocalDpi xmlns="" xmlns:a14="http://schemas.microsoft.com/office/drawing/2010/main"/>
              </a:ext>
            </a:extLst>
          </a:blip>
          <a:srcRect r="-3144"/>
          <a:stretch/>
        </p:blipFill>
        <p:spPr bwMode="auto">
          <a:xfrm>
            <a:off x="252000" y="2556000"/>
            <a:ext cx="4140000" cy="4248000"/>
          </a:xfrm>
          <a:prstGeom prst="rect">
            <a:avLst/>
          </a:prstGeom>
          <a:solidFill>
            <a:srgbClr val="FFFFFF"/>
          </a:solidFill>
          <a:ln w="9525">
            <a:solidFill>
              <a:schemeClr val="tx1"/>
            </a:solidFill>
            <a:miter lim="800000"/>
            <a:headEnd/>
            <a:tailEnd/>
          </a:ln>
        </p:spPr>
      </p:pic>
    </p:spTree>
    <p:extLst>
      <p:ext uri="{BB962C8B-B14F-4D97-AF65-F5344CB8AC3E}">
        <p14:creationId xmlns="" xmlns:p14="http://schemas.microsoft.com/office/powerpoint/2010/main" val="3026882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spc="0" dirty="0"/>
              <a:t>ОТКРЫВАЕМ НОВЫЕ ЗНАНИЯ</a:t>
            </a:r>
            <a:endParaRPr lang="ru-RU" sz="3600" dirty="0"/>
          </a:p>
        </p:txBody>
      </p:sp>
      <p:sp>
        <p:nvSpPr>
          <p:cNvPr id="3" name="Скругленный прямоугольник 2"/>
          <p:cNvSpPr/>
          <p:nvPr/>
        </p:nvSpPr>
        <p:spPr>
          <a:xfrm>
            <a:off x="252000" y="1308889"/>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«Достоин тот похвальных слов,</a:t>
            </a:r>
          </a:p>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кто и разить, и пасть готов!»</a:t>
            </a:r>
          </a:p>
        </p:txBody>
      </p:sp>
      <p:sp>
        <p:nvSpPr>
          <p:cNvPr id="4" name="Скругленный прямоугольник 3"/>
          <p:cNvSpPr/>
          <p:nvPr/>
        </p:nvSpPr>
        <p:spPr>
          <a:xfrm>
            <a:off x="251999" y="307395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«Чтоб крестьяне не жирели…»</a:t>
            </a:r>
          </a:p>
        </p:txBody>
      </p:sp>
      <p:sp>
        <p:nvSpPr>
          <p:cNvPr id="19" name="Скругленный прямоугольник 18"/>
          <p:cNvSpPr/>
          <p:nvPr/>
        </p:nvSpPr>
        <p:spPr>
          <a:xfrm>
            <a:off x="251519" y="4189209"/>
            <a:ext cx="8640480"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Как договориться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 господином</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pic>
        <p:nvPicPr>
          <p:cNvPr id="8" name="Picture 9"/>
          <p:cNvPicPr>
            <a:picLocks noChangeAspect="1" noChangeArrowheads="1"/>
          </p:cNvPicPr>
          <p:nvPr/>
        </p:nvPicPr>
        <p:blipFill>
          <a:blip r:embed="rId2" cstate="print">
            <a:clrChange>
              <a:clrFrom>
                <a:srgbClr val="BCBFBF"/>
              </a:clrFrom>
              <a:clrTo>
                <a:srgbClr val="BCBFBF">
                  <a:alpha val="0"/>
                </a:srgbClr>
              </a:clrTo>
            </a:clrChange>
            <a:extLst>
              <a:ext uri="{28A0092B-C50C-407E-A947-70E740481C1C}">
                <a14:useLocalDpi xmlns=""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1898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4" name="Скругленный прямоугольник 3"/>
          <p:cNvSpPr/>
          <p:nvPr/>
        </p:nvSpPr>
        <p:spPr>
          <a:xfrm>
            <a:off x="252000" y="990710"/>
            <a:ext cx="8640000" cy="1430179"/>
          </a:xfrm>
          <a:prstGeom prst="roundRect">
            <a:avLst/>
          </a:prstGeom>
          <a:blipFill>
            <a:blip r:embed="rId3" cstate="print">
              <a:extLst>
                <a:ext uri="{28A0092B-C50C-407E-A947-70E740481C1C}">
                  <a14:useLocalDpi xmlns:a14="http://schemas.microsoft.com/office/drawing/2010/main" xmlns=""/>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600" b="1" dirty="0" smtClean="0">
                <a:solidFill>
                  <a:srgbClr val="0070C0"/>
                </a:solidFill>
              </a:rPr>
              <a:t>Необходимый уровень. </a:t>
            </a:r>
            <a:r>
              <a:rPr lang="ru-RU" sz="2600" dirty="0"/>
              <a:t>Сделайте подписи к рисункам, отображающим жизнь </a:t>
            </a:r>
            <a:r>
              <a:rPr lang="ru-RU" sz="2600" dirty="0" smtClean="0"/>
              <a:t>средневекового </a:t>
            </a:r>
            <a:r>
              <a:rPr lang="ru-RU" sz="2600" dirty="0"/>
              <a:t>рыцаря.</a:t>
            </a:r>
          </a:p>
        </p:txBody>
      </p:sp>
      <p:pic>
        <p:nvPicPr>
          <p:cNvPr id="8" name="Picture 9"/>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a14="http://schemas.microsoft.com/office/drawing/2010/main" xmlns=""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Заголовок 2"/>
          <p:cNvSpPr>
            <a:spLocks noGrp="1"/>
          </p:cNvSpPr>
          <p:nvPr>
            <p:ph type="title"/>
          </p:nvPr>
        </p:nvSpPr>
        <p:spPr>
          <a:xfrm>
            <a:off x="251520" y="0"/>
            <a:ext cx="8640960" cy="900000"/>
          </a:xfrm>
        </p:spPr>
        <p:txBody>
          <a:bodyPr>
            <a:noAutofit/>
          </a:bodyPr>
          <a:lstStyle/>
          <a:p>
            <a:r>
              <a:rPr lang="ru-RU" sz="2800" dirty="0" smtClean="0"/>
              <a:t>«ДОСТОИН ТОТ ПОХВАЛЬНЫХ СЛОВ,</a:t>
            </a:r>
            <a:br>
              <a:rPr lang="ru-RU" sz="2800" dirty="0" smtClean="0"/>
            </a:br>
            <a:r>
              <a:rPr lang="ru-RU" sz="2800" dirty="0" smtClean="0"/>
              <a:t>КТО И РАЗИТЬ, И ПАСТЬ ГОТОВ!»</a:t>
            </a:r>
            <a:endParaRPr lang="ru-RU" sz="2800" dirty="0"/>
          </a:p>
        </p:txBody>
      </p:sp>
      <p:pic>
        <p:nvPicPr>
          <p:cNvPr id="2050" name="Picture 2"/>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1763688" y="2592000"/>
            <a:ext cx="1402596"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707904" y="2592000"/>
            <a:ext cx="1714100"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xmlns=""/>
              </a:ext>
            </a:extLst>
          </a:blip>
          <a:srcRect l="1474" r="422"/>
          <a:stretch>
            <a:fillRect/>
          </a:stretch>
        </p:blipFill>
        <p:spPr bwMode="auto">
          <a:xfrm>
            <a:off x="1331640" y="4797152"/>
            <a:ext cx="2624856"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860032" y="4797152"/>
            <a:ext cx="2623784"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251520" y="2592000"/>
            <a:ext cx="903247"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10" cstate="email">
            <a:extLst>
              <a:ext uri="{28A0092B-C50C-407E-A947-70E740481C1C}">
                <a14:useLocalDpi xmlns:a14="http://schemas.microsoft.com/office/drawing/2010/main" xmlns=""/>
              </a:ext>
            </a:extLst>
          </a:blip>
          <a:srcRect l="7091" r="-144"/>
          <a:stretch>
            <a:fillRect/>
          </a:stretch>
        </p:blipFill>
        <p:spPr bwMode="auto">
          <a:xfrm>
            <a:off x="5868144" y="2592000"/>
            <a:ext cx="1404640"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11" cstate="email"/>
          <a:srcRect/>
          <a:stretch>
            <a:fillRect/>
          </a:stretch>
        </p:blipFill>
        <p:spPr bwMode="auto">
          <a:xfrm>
            <a:off x="7740000" y="2592000"/>
            <a:ext cx="1145455"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520308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4" name="Скругленный прямоугольник 3"/>
          <p:cNvSpPr/>
          <p:nvPr/>
        </p:nvSpPr>
        <p:spPr>
          <a:xfrm>
            <a:off x="252000" y="980728"/>
            <a:ext cx="8640000" cy="2315528"/>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4013"/>
            <a:r>
              <a:rPr lang="ru-RU" sz="2600" b="1" dirty="0" smtClean="0">
                <a:solidFill>
                  <a:srgbClr val="0070C0"/>
                </a:solidFill>
              </a:rPr>
              <a:t>Повышенный уровень. </a:t>
            </a:r>
            <a:r>
              <a:rPr lang="ru-RU" sz="2600" dirty="0" smtClean="0"/>
              <a:t>Определите и запишите, чем образ жизни, права и обязанности сословия рыцарей отличались от образа жизни, прав и обязанностей других сословий средневекового общества.</a:t>
            </a:r>
            <a:endParaRPr lang="ru-RU" sz="2600" dirty="0"/>
          </a:p>
        </p:txBody>
      </p:sp>
      <p:pic>
        <p:nvPicPr>
          <p:cNvPr id="8" name="Picture 9"/>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a:xfrm>
            <a:off x="251520" y="0"/>
            <a:ext cx="8640960" cy="900000"/>
          </a:xfrm>
        </p:spPr>
        <p:txBody>
          <a:bodyPr>
            <a:noAutofit/>
          </a:bodyPr>
          <a:lstStyle/>
          <a:p>
            <a:r>
              <a:rPr lang="ru-RU" sz="2800" dirty="0" smtClean="0"/>
              <a:t>«ДОСТОИН ТОТ ПОХВАЛЬНЫХ СЛОВ,</a:t>
            </a:r>
            <a:br>
              <a:rPr lang="ru-RU" sz="2800" dirty="0" smtClean="0"/>
            </a:br>
            <a:r>
              <a:rPr lang="ru-RU" sz="2800" dirty="0" smtClean="0"/>
              <a:t>КТО И РАЗИТЬ, И ПАСТЬ ГОТОВ!»</a:t>
            </a:r>
            <a:endParaRPr lang="ru-RU" sz="2800" dirty="0"/>
          </a:p>
        </p:txBody>
      </p:sp>
      <p:pic>
        <p:nvPicPr>
          <p:cNvPr id="7"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323528" y="2420888"/>
            <a:ext cx="1459904" cy="4247992"/>
          </a:xfrm>
          <a:prstGeom prst="rect">
            <a:avLst/>
          </a:prstGeom>
          <a:noFill/>
          <a:ln w="9525">
            <a:noFill/>
            <a:miter lim="800000"/>
            <a:headEnd/>
            <a:tailEnd/>
          </a:ln>
        </p:spPr>
      </p:pic>
      <p:sp>
        <p:nvSpPr>
          <p:cNvPr id="10" name="TextBox 9"/>
          <p:cNvSpPr txBox="1"/>
          <p:nvPr/>
        </p:nvSpPr>
        <p:spPr>
          <a:xfrm>
            <a:off x="2411760" y="3501008"/>
            <a:ext cx="6480720" cy="3046988"/>
          </a:xfrm>
          <a:prstGeom prst="rect">
            <a:avLst/>
          </a:prstGeom>
          <a:solidFill>
            <a:schemeClr val="accent4">
              <a:lumMod val="20000"/>
              <a:lumOff val="80000"/>
            </a:schemeClr>
          </a:solidFill>
          <a:ln>
            <a:solidFill>
              <a:schemeClr val="accent1"/>
            </a:solidFill>
          </a:ln>
        </p:spPr>
        <p:txBody>
          <a:bodyPr wrap="square" rtlCol="0">
            <a:spAutoFit/>
          </a:bodyPr>
          <a:lstStyle/>
          <a:p>
            <a:pPr>
              <a:lnSpc>
                <a:spcPct val="150000"/>
              </a:lnSpc>
            </a:pPr>
            <a:r>
              <a:rPr lang="ru-RU" sz="3200" dirty="0" smtClean="0"/>
              <a:t>1</a:t>
            </a:r>
            <a:r>
              <a:rPr lang="ru-RU" sz="3200" dirty="0" smtClean="0"/>
              <a:t>._______________________</a:t>
            </a:r>
            <a:endParaRPr lang="ru-RU" sz="3200" dirty="0" smtClean="0"/>
          </a:p>
          <a:p>
            <a:pPr>
              <a:lnSpc>
                <a:spcPct val="150000"/>
              </a:lnSpc>
            </a:pPr>
            <a:r>
              <a:rPr lang="ru-RU" sz="3200" dirty="0" smtClean="0"/>
              <a:t>2</a:t>
            </a:r>
            <a:r>
              <a:rPr lang="ru-RU" sz="3200" dirty="0" smtClean="0"/>
              <a:t>._______________________</a:t>
            </a:r>
            <a:endParaRPr lang="ru-RU" sz="3200" dirty="0" smtClean="0"/>
          </a:p>
          <a:p>
            <a:pPr>
              <a:lnSpc>
                <a:spcPct val="150000"/>
              </a:lnSpc>
            </a:pPr>
            <a:r>
              <a:rPr lang="ru-RU" sz="3200" dirty="0" smtClean="0"/>
              <a:t>3</a:t>
            </a:r>
            <a:r>
              <a:rPr lang="ru-RU" sz="3200" dirty="0" smtClean="0"/>
              <a:t>._______________________</a:t>
            </a:r>
            <a:endParaRPr lang="ru-RU" sz="3200" dirty="0" smtClean="0"/>
          </a:p>
          <a:p>
            <a:pPr>
              <a:lnSpc>
                <a:spcPct val="150000"/>
              </a:lnSpc>
            </a:pPr>
            <a:r>
              <a:rPr lang="ru-RU" sz="3200" dirty="0" smtClean="0"/>
              <a:t>…._______________________</a:t>
            </a:r>
            <a:endParaRPr lang="ru-RU" sz="3200" dirty="0"/>
          </a:p>
        </p:txBody>
      </p:sp>
    </p:spTree>
    <p:extLst>
      <p:ext uri="{BB962C8B-B14F-4D97-AF65-F5344CB8AC3E}">
        <p14:creationId xmlns="" xmlns:p14="http://schemas.microsoft.com/office/powerpoint/2010/main" val="52030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0" y="0"/>
            <a:ext cx="9144000" cy="90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4" name="Скругленный прямоугольник 3"/>
          <p:cNvSpPr/>
          <p:nvPr/>
        </p:nvSpPr>
        <p:spPr>
          <a:xfrm>
            <a:off x="252000" y="980728"/>
            <a:ext cx="8640000" cy="1430179"/>
          </a:xfrm>
          <a:prstGeom prst="roundRect">
            <a:avLst/>
          </a:prstGeom>
          <a:blipFill>
            <a:blip r:embed="rId3" cstate="print">
              <a:extLst>
                <a:ext uri="{28A0092B-C50C-407E-A947-70E740481C1C}">
                  <a14:useLocalDpi xmlns=""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4013"/>
            <a:r>
              <a:rPr lang="ru-RU" sz="2600" b="1" dirty="0" smtClean="0">
                <a:solidFill>
                  <a:srgbClr val="0070C0"/>
                </a:solidFill>
              </a:rPr>
              <a:t>Максимальный уровень. </a:t>
            </a:r>
            <a:r>
              <a:rPr lang="ru-RU" sz="2600" dirty="0" smtClean="0"/>
              <a:t>Что в образе жизни средневекового рыцаря вам нравится, а что вызывает осуждение?</a:t>
            </a:r>
            <a:endParaRPr lang="ru-RU" sz="2600" dirty="0"/>
          </a:p>
        </p:txBody>
      </p:sp>
      <p:pic>
        <p:nvPicPr>
          <p:cNvPr id="8" name="Picture 9"/>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a:xfrm>
            <a:off x="251520" y="0"/>
            <a:ext cx="8640960" cy="900000"/>
          </a:xfrm>
        </p:spPr>
        <p:txBody>
          <a:bodyPr>
            <a:noAutofit/>
          </a:bodyPr>
          <a:lstStyle/>
          <a:p>
            <a:r>
              <a:rPr lang="ru-RU" sz="2800" dirty="0" smtClean="0"/>
              <a:t>«ДОСТОИН ТОТ ПОХВАЛЬНЫХ СЛОВ,</a:t>
            </a:r>
            <a:br>
              <a:rPr lang="ru-RU" sz="2800" dirty="0" smtClean="0"/>
            </a:br>
            <a:r>
              <a:rPr lang="ru-RU" sz="2800" dirty="0" smtClean="0"/>
              <a:t>КТО И РАЗИТЬ, И ПАСТЬ ГОТОВ!»</a:t>
            </a:r>
            <a:endParaRPr lang="ru-RU" sz="2800" dirty="0"/>
          </a:p>
        </p:txBody>
      </p:sp>
      <p:graphicFrame>
        <p:nvGraphicFramePr>
          <p:cNvPr id="6" name="Таблица 5"/>
          <p:cNvGraphicFramePr>
            <a:graphicFrameLocks noGrp="1"/>
          </p:cNvGraphicFramePr>
          <p:nvPr>
            <p:extLst>
              <p:ext uri="{D42A27DB-BD31-4B8C-83A1-F6EECF244321}">
                <p14:modId xmlns="" xmlns:p14="http://schemas.microsoft.com/office/powerpoint/2010/main" val="4227576800"/>
              </p:ext>
            </p:extLst>
          </p:nvPr>
        </p:nvGraphicFramePr>
        <p:xfrm>
          <a:off x="251520" y="3200360"/>
          <a:ext cx="8640001" cy="3108960"/>
        </p:xfrm>
        <a:graphic>
          <a:graphicData uri="http://schemas.openxmlformats.org/drawingml/2006/table">
            <a:tbl>
              <a:tblPr firstRow="1" bandRow="1">
                <a:tableStyleId>{5940675A-B579-460E-94D1-54222C63F5DA}</a:tableStyleId>
              </a:tblPr>
              <a:tblGrid>
                <a:gridCol w="1511209"/>
                <a:gridCol w="3529351"/>
                <a:gridCol w="3599441"/>
              </a:tblGrid>
              <a:tr h="370840">
                <a:tc>
                  <a:txBody>
                    <a:bodyPr/>
                    <a:lstStyle/>
                    <a:p>
                      <a:r>
                        <a:rPr lang="ru-RU" sz="2400" dirty="0" smtClean="0"/>
                        <a:t>Позиция</a:t>
                      </a:r>
                      <a:endParaRPr lang="ru-RU" sz="2400" dirty="0"/>
                    </a:p>
                  </a:txBody>
                  <a:tcPr>
                    <a:solidFill>
                      <a:schemeClr val="accent4">
                        <a:lumMod val="20000"/>
                        <a:lumOff val="80000"/>
                      </a:schemeClr>
                    </a:solidFill>
                  </a:tcPr>
                </a:tc>
                <a:tc>
                  <a:txBody>
                    <a:bodyPr/>
                    <a:lstStyle/>
                    <a:p>
                      <a:r>
                        <a:rPr lang="ru-RU" sz="2400" u="none" strike="noStrike" kern="1200" baseline="0" dirty="0" smtClean="0"/>
                        <a:t>Нам нравится в жизни рыцаря то,  что _____</a:t>
                      </a:r>
                    </a:p>
                    <a:p>
                      <a:r>
                        <a:rPr lang="ru-RU" sz="2400" u="none" strike="noStrike" kern="1200" baseline="0" dirty="0" smtClean="0"/>
                        <a:t>_________________</a:t>
                      </a:r>
                      <a:endParaRPr lang="ru-RU" sz="2400" dirty="0"/>
                    </a:p>
                  </a:txBody>
                  <a:tcPr>
                    <a:solidFill>
                      <a:schemeClr val="accent4">
                        <a:lumMod val="20000"/>
                        <a:lumOff val="80000"/>
                      </a:schemeClr>
                    </a:solidFill>
                  </a:tcPr>
                </a:tc>
                <a:tc>
                  <a:txBody>
                    <a:bodyPr/>
                    <a:lstStyle/>
                    <a:p>
                      <a:r>
                        <a:rPr lang="ru-RU" sz="2400" u="none" strike="noStrike" kern="1200" baseline="0" dirty="0" smtClean="0"/>
                        <a:t>Вызывает осуждение </a:t>
                      </a:r>
                    </a:p>
                    <a:p>
                      <a:r>
                        <a:rPr lang="ru-RU" sz="2400" u="none" strike="noStrike" kern="1200" baseline="0" dirty="0" smtClean="0"/>
                        <a:t>__________________________________</a:t>
                      </a:r>
                      <a:endParaRPr lang="ru-RU" sz="2400" dirty="0"/>
                    </a:p>
                  </a:txBody>
                  <a:tcPr>
                    <a:solidFill>
                      <a:schemeClr val="accent4">
                        <a:lumMod val="20000"/>
                        <a:lumOff val="80000"/>
                      </a:schemeClr>
                    </a:solidFill>
                  </a:tcPr>
                </a:tc>
              </a:tr>
              <a:tr h="370840">
                <a:tc>
                  <a:txBody>
                    <a:bodyPr/>
                    <a:lstStyle/>
                    <a:p>
                      <a:r>
                        <a:rPr lang="ru-RU" sz="2400" spc="-150" dirty="0" smtClean="0"/>
                        <a:t>Аргумент</a:t>
                      </a:r>
                      <a:r>
                        <a:rPr lang="ru-RU" sz="2400" dirty="0" smtClean="0"/>
                        <a:t> (ы)</a:t>
                      </a:r>
                      <a:endParaRPr lang="ru-RU" sz="2400" dirty="0"/>
                    </a:p>
                  </a:txBody>
                  <a:tcPr>
                    <a:solidFill>
                      <a:schemeClr val="accent4">
                        <a:lumMod val="20000"/>
                        <a:lumOff val="80000"/>
                      </a:schemeClr>
                    </a:solidFill>
                  </a:tcPr>
                </a:tc>
                <a:tc>
                  <a:txBody>
                    <a:bodyPr/>
                    <a:lstStyle/>
                    <a:p>
                      <a:r>
                        <a:rPr lang="ru-RU" sz="2400" u="none" strike="noStrike" kern="1200" baseline="0" dirty="0" smtClean="0"/>
                        <a:t>потому что ________</a:t>
                      </a:r>
                    </a:p>
                    <a:p>
                      <a:r>
                        <a:rPr lang="ru-RU" sz="2400" u="none" strike="noStrike" kern="1200" baseline="0" dirty="0" smtClean="0"/>
                        <a:t>_________________</a:t>
                      </a:r>
                    </a:p>
                    <a:p>
                      <a:r>
                        <a:rPr lang="ru-RU" sz="2400" u="none" strike="noStrike" kern="1200" baseline="0" dirty="0" smtClean="0"/>
                        <a:t>_________________</a:t>
                      </a:r>
                      <a:br>
                        <a:rPr lang="ru-RU" sz="2400" u="none" strike="noStrike" kern="1200" baseline="0" dirty="0" smtClean="0"/>
                      </a:br>
                      <a:r>
                        <a:rPr lang="ru-RU" sz="2400" u="none" strike="noStrike" kern="1200" baseline="0" dirty="0" smtClean="0"/>
                        <a:t>_________________________________</a:t>
                      </a:r>
                      <a:endParaRPr lang="ru-RU" sz="2400" dirty="0"/>
                    </a:p>
                  </a:txBody>
                  <a:tcPr>
                    <a:solidFill>
                      <a:schemeClr val="accent4">
                        <a:lumMod val="20000"/>
                        <a:lumOff val="80000"/>
                      </a:schemeClr>
                    </a:solidFill>
                  </a:tcPr>
                </a:tc>
                <a:tc>
                  <a:txBody>
                    <a:bodyPr/>
                    <a:lstStyle/>
                    <a:p>
                      <a:r>
                        <a:rPr lang="ru-RU" sz="2400" u="none" strike="noStrike" kern="1200" baseline="0" dirty="0" smtClean="0"/>
                        <a:t>потому что________</a:t>
                      </a:r>
                    </a:p>
                    <a:p>
                      <a:r>
                        <a:rPr lang="ru-RU" sz="2400" u="none" strike="noStrike" kern="1200" baseline="0" dirty="0" smtClean="0"/>
                        <a:t>________________</a:t>
                      </a:r>
                    </a:p>
                    <a:p>
                      <a:r>
                        <a:rPr lang="ru-RU" sz="2400" u="none" strike="noStrike" kern="1200" baseline="0" dirty="0" smtClean="0"/>
                        <a:t>________________</a:t>
                      </a:r>
                      <a:br>
                        <a:rPr lang="ru-RU" sz="2400" u="none" strike="noStrike" kern="1200" baseline="0" dirty="0" smtClean="0"/>
                      </a:br>
                      <a:r>
                        <a:rPr lang="ru-RU" sz="2400" u="none" strike="noStrike" kern="1200" baseline="0" dirty="0" smtClean="0"/>
                        <a:t>________________________________</a:t>
                      </a:r>
                      <a:endParaRPr lang="ru-RU" sz="2400" dirty="0"/>
                    </a:p>
                  </a:txBody>
                  <a:tcPr>
                    <a:solidFill>
                      <a:schemeClr val="accent4">
                        <a:lumMod val="20000"/>
                        <a:lumOff val="80000"/>
                      </a:schemeClr>
                    </a:solidFill>
                  </a:tcPr>
                </a:tc>
              </a:tr>
            </a:tbl>
          </a:graphicData>
        </a:graphic>
      </p:graphicFrame>
    </p:spTree>
    <p:extLst>
      <p:ext uri="{BB962C8B-B14F-4D97-AF65-F5344CB8AC3E}">
        <p14:creationId xmlns="" xmlns:p14="http://schemas.microsoft.com/office/powerpoint/2010/main" val="520308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18562</TotalTime>
  <Words>1332</Words>
  <Application>Microsoft Office PowerPoint</Application>
  <PresentationFormat>Экран (4:3)</PresentationFormat>
  <Paragraphs>152</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Тема1</vt:lpstr>
      <vt:lpstr>ФЕОДАЛЬНЫЙ МИР</vt:lpstr>
      <vt:lpstr>ОПРЕДЕЛЯЕМ ПРОБЛЕМУ</vt:lpstr>
      <vt:lpstr>ОПРЕДЕЛЯЕМ ПРОБЛЕМУ</vt:lpstr>
      <vt:lpstr>ВСПОМИНАЕМ ТО, ЧТО ЗНАЕМ</vt:lpstr>
      <vt:lpstr>ВСПОМИНАЕМ ТО, ЧТО ЗНАЕМ</vt:lpstr>
      <vt:lpstr>ОТКРЫВАЕМ НОВЫЕ ЗНАНИЯ</vt:lpstr>
      <vt:lpstr>«ДОСТОИН ТОТ ПОХВАЛЬНЫХ СЛОВ, КТО И РАЗИТЬ, И ПАСТЬ ГОТОВ!»</vt:lpstr>
      <vt:lpstr>«ДОСТОИН ТОТ ПОХВАЛЬНЫХ СЛОВ, КТО И РАЗИТЬ, И ПАСТЬ ГОТОВ!»</vt:lpstr>
      <vt:lpstr>«ДОСТОИН ТОТ ПОХВАЛЬНЫХ СЛОВ, КТО И РАЗИТЬ, И ПАСТЬ ГОТОВ!»</vt:lpstr>
      <vt:lpstr>«ЧТОБ КРЕСТЬЯНЕ НЕ ЖИРЕЛИ…»</vt:lpstr>
      <vt:lpstr>«ЧТОБ КРЕСТЬЯНЕ НЕ ЖИРЕЛИ…»</vt:lpstr>
      <vt:lpstr>«ЧТОБ КРЕСТЬЯНЕ НЕ ЖИРЕЛИ…»</vt:lpstr>
      <vt:lpstr>КАК ДОГОВОРИТЬСЯ С ГОСПОДИНОМ?</vt:lpstr>
      <vt:lpstr>КАК ДОГОВОРИТЬСЯ С ГОСПОДИНОМ?</vt:lpstr>
      <vt:lpstr>КАК ДОГОВОРИТЬСЯ С ГОСПОДИНОМ?</vt:lpstr>
      <vt:lpstr>ОТКРЫВАЕМ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ФЕОДАЛЬНЫЙ МИР</dc:title>
  <dc:creator>Telli</dc:creator>
  <cp:lastModifiedBy>Папа Володя</cp:lastModifiedBy>
  <cp:revision>645</cp:revision>
  <dcterms:created xsi:type="dcterms:W3CDTF">2012-04-06T18:00:09Z</dcterms:created>
  <dcterms:modified xsi:type="dcterms:W3CDTF">2013-10-28T07:09:13Z</dcterms:modified>
</cp:coreProperties>
</file>