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83" r:id="rId3"/>
    <p:sldId id="284" r:id="rId4"/>
    <p:sldId id="285" r:id="rId5"/>
    <p:sldId id="286" r:id="rId6"/>
    <p:sldId id="288" r:id="rId7"/>
    <p:sldId id="287" r:id="rId8"/>
    <p:sldId id="290" r:id="rId9"/>
    <p:sldId id="291" r:id="rId10"/>
    <p:sldId id="292" r:id="rId11"/>
    <p:sldId id="266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F4D10"/>
    <a:srgbClr val="800000"/>
    <a:srgbClr val="008000"/>
    <a:srgbClr val="151515"/>
    <a:srgbClr val="242424"/>
    <a:srgbClr val="000000"/>
    <a:srgbClr val="444444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45" autoAdjust="0"/>
    <p:restoredTop sz="94556" autoAdjust="0"/>
  </p:normalViewPr>
  <p:slideViewPr>
    <p:cSldViewPr>
      <p:cViewPr varScale="1">
        <p:scale>
          <a:sx n="69" d="100"/>
          <a:sy n="69" d="100"/>
        </p:scale>
        <p:origin x="-780" y="-90"/>
      </p:cViewPr>
      <p:guideLst>
        <p:guide orient="horz" pos="3663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46085125" cy="460851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BA697C9-17AB-4EEB-A9B8-99D274A54169}" type="datetimeFigureOut">
              <a:rPr lang="ru-RU"/>
              <a:pPr>
                <a:defRPr/>
              </a:pPr>
              <a:t>21.12.2013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E9D786F9-9C88-4CD9-B172-2664335A3E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08374E-CBC1-4DAD-B848-7424A74EC9F8}" type="datetimeFigureOut">
              <a:rPr lang="ru-RU"/>
              <a:pPr>
                <a:defRPr/>
              </a:pPr>
              <a:t>21.12.2013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729501-F380-4EFE-BFA0-FC84DDDCDF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7CB3CD-D33D-4575-9F4E-24A982B05F13}" type="datetimeFigureOut">
              <a:rPr lang="ru-RU"/>
              <a:pPr>
                <a:defRPr/>
              </a:pPr>
              <a:t>21.12.2013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F1C563-ACCB-435A-A552-AA852DB595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A396DC-5492-4BC7-B654-0A5C53B33470}" type="datetimeFigureOut">
              <a:rPr lang="ru-RU"/>
              <a:pPr>
                <a:defRPr/>
              </a:pPr>
              <a:t>21.12.2013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2BEBB6-D424-448B-8943-8432FC8F28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A5AAE6-8AEC-421A-9A9F-E4292320BFD8}" type="datetimeFigureOut">
              <a:rPr lang="ru-RU"/>
              <a:pPr>
                <a:defRPr/>
              </a:pPr>
              <a:t>21.12.2013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0D439C-40D1-462D-BD88-1973833ED6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43701A-1C4F-4D7E-A3C2-14DCC972B0F3}" type="datetimeFigureOut">
              <a:rPr lang="ru-RU"/>
              <a:pPr>
                <a:defRPr/>
              </a:pPr>
              <a:t>21.12.2013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A2E3AE-0008-4D13-8808-224B4E8656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D59F2E-E74F-4DCB-A3D3-998AB195670C}" type="datetimeFigureOut">
              <a:rPr lang="ru-RU"/>
              <a:pPr>
                <a:defRPr/>
              </a:pPr>
              <a:t>21.12.2013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710122-70C5-4A70-8386-BED7EAAE52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C00906-CE33-4C7B-AD33-74F8EFBA0BE6}" type="datetimeFigureOut">
              <a:rPr lang="ru-RU"/>
              <a:pPr>
                <a:defRPr/>
              </a:pPr>
              <a:t>21.12.2013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E9668B-75B0-4A95-B74E-DA9EC14BD4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7E8C5D-4E9A-497D-BF18-BEA7F2D613C9}" type="datetimeFigureOut">
              <a:rPr lang="ru-RU"/>
              <a:pPr>
                <a:defRPr/>
              </a:pPr>
              <a:t>21.12.2013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EA136F-E006-4CB4-959B-06D690ADF0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5C5C2F-9CCA-4D9D-AA22-3EB4B08AF867}" type="datetimeFigureOut">
              <a:rPr lang="ru-RU"/>
              <a:pPr>
                <a:defRPr/>
              </a:pPr>
              <a:t>21.12.2013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214083-2EE4-45A0-A14F-FEC1DB5FBE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A0E8C0-7D2C-4071-86A7-150663637075}" type="datetimeFigureOut">
              <a:rPr lang="ru-RU"/>
              <a:pPr>
                <a:defRPr/>
              </a:pPr>
              <a:t>21.12.2013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5B10F1-F136-4DA1-BEBE-A3D1BD2AD3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D12649-4DA2-43F1-94FE-6A66C50B339E}" type="datetimeFigureOut">
              <a:rPr lang="ru-RU"/>
              <a:pPr>
                <a:defRPr/>
              </a:pPr>
              <a:t>21.12.2013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4A4DFB-ED30-4799-A033-C124B1DDD6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5DB2203-BA82-4F54-9B22-9BD212D48067}" type="datetimeFigureOut">
              <a:rPr lang="ru-RU"/>
              <a:pPr>
                <a:defRPr/>
              </a:pPr>
              <a:t>21.12.2013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74C190F-A9EC-40C6-A53D-1C47787E26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Box 3"/>
          <p:cNvSpPr txBox="1">
            <a:spLocks noChangeArrowheads="1"/>
          </p:cNvSpPr>
          <p:nvPr/>
        </p:nvSpPr>
        <p:spPr bwMode="auto">
          <a:xfrm>
            <a:off x="0" y="3578225"/>
            <a:ext cx="9144000" cy="549275"/>
          </a:xfrm>
          <a:prstGeom prst="rect">
            <a:avLst/>
          </a:prstGeom>
          <a:solidFill>
            <a:schemeClr val="bg1">
              <a:alpha val="7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000" b="1">
                <a:solidFill>
                  <a:srgbClr val="151515"/>
                </a:solidFill>
                <a:latin typeface="Verdana" pitchFamily="34" charset="0"/>
              </a:rPr>
              <a:t>6</a:t>
            </a:r>
            <a:r>
              <a:rPr lang="ru-RU" sz="3000" b="1">
                <a:solidFill>
                  <a:srgbClr val="151515"/>
                </a:solidFill>
                <a:latin typeface="Verdana" pitchFamily="34" charset="0"/>
              </a:rPr>
              <a:t>.</a:t>
            </a:r>
            <a:r>
              <a:rPr lang="en-US" sz="3000" b="1">
                <a:solidFill>
                  <a:srgbClr val="151515"/>
                </a:solidFill>
                <a:latin typeface="Verdana" pitchFamily="34" charset="0"/>
              </a:rPr>
              <a:t>5</a:t>
            </a:r>
            <a:r>
              <a:rPr lang="ru-RU" sz="3000" b="1">
                <a:solidFill>
                  <a:srgbClr val="151515"/>
                </a:solidFill>
              </a:rPr>
              <a:t>.</a:t>
            </a:r>
            <a:r>
              <a:rPr lang="ru-RU" sz="3000" b="1">
                <a:solidFill>
                  <a:srgbClr val="151515"/>
                </a:solidFill>
                <a:latin typeface="Verdana" pitchFamily="34" charset="0"/>
              </a:rPr>
              <a:t> Вычитание целых чисел</a:t>
            </a:r>
          </a:p>
        </p:txBody>
      </p:sp>
      <p:sp>
        <p:nvSpPr>
          <p:cNvPr id="14338" name="TextBox 10"/>
          <p:cNvSpPr txBox="1">
            <a:spLocks noChangeArrowheads="1"/>
          </p:cNvSpPr>
          <p:nvPr/>
        </p:nvSpPr>
        <p:spPr bwMode="auto">
          <a:xfrm>
            <a:off x="0" y="6334125"/>
            <a:ext cx="20510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>
                <a:solidFill>
                  <a:srgbClr val="0F4D10"/>
                </a:solidFill>
                <a:latin typeface="Verdana" pitchFamily="34" charset="0"/>
              </a:rPr>
              <a:t>Школа 2100</a:t>
            </a:r>
          </a:p>
          <a:p>
            <a:r>
              <a:rPr lang="en-US" sz="1400" b="1">
                <a:solidFill>
                  <a:srgbClr val="0F4D10"/>
                </a:solidFill>
                <a:latin typeface="Verdana" pitchFamily="34" charset="0"/>
              </a:rPr>
              <a:t>school2100.ru</a:t>
            </a:r>
            <a:endParaRPr lang="ru-RU" sz="1400" b="1">
              <a:solidFill>
                <a:srgbClr val="0F4D10"/>
              </a:solidFill>
              <a:latin typeface="Verdan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9525"/>
            <a:ext cx="3132138" cy="827088"/>
          </a:xfrm>
          <a:prstGeom prst="snip2DiagRect">
            <a:avLst/>
          </a:prstGeom>
          <a:solidFill>
            <a:schemeClr val="bg1">
              <a:alpha val="60000"/>
            </a:schemeClr>
          </a:solidFill>
        </p:spPr>
        <p:txBody>
          <a:bodyPr anchor="ctr">
            <a:spAutoFit/>
          </a:bodyPr>
          <a:lstStyle/>
          <a:p>
            <a:pPr algn="ctr"/>
            <a:r>
              <a:rPr lang="ru-RU" sz="1300" b="1">
                <a:solidFill>
                  <a:srgbClr val="151515"/>
                </a:solidFill>
                <a:latin typeface="Verdana" pitchFamily="34" charset="0"/>
              </a:rPr>
              <a:t>Презентация для учебника</a:t>
            </a:r>
          </a:p>
          <a:p>
            <a:pPr algn="ctr"/>
            <a:r>
              <a:rPr lang="ru-RU" sz="1300" b="1">
                <a:solidFill>
                  <a:srgbClr val="151515"/>
                </a:solidFill>
                <a:latin typeface="Verdana" pitchFamily="34" charset="0"/>
              </a:rPr>
              <a:t>Козлова С. А., Рубин А. Г.</a:t>
            </a:r>
          </a:p>
          <a:p>
            <a:pPr algn="ctr"/>
            <a:r>
              <a:rPr lang="ru-RU" sz="1300" b="1">
                <a:solidFill>
                  <a:srgbClr val="151515"/>
                </a:solidFill>
                <a:latin typeface="Verdana" pitchFamily="34" charset="0"/>
              </a:rPr>
              <a:t>«Математика, </a:t>
            </a:r>
            <a:r>
              <a:rPr lang="en-US" sz="1300" b="1">
                <a:solidFill>
                  <a:srgbClr val="151515"/>
                </a:solidFill>
                <a:latin typeface="Verdana" pitchFamily="34" charset="0"/>
              </a:rPr>
              <a:t>6</a:t>
            </a:r>
            <a:r>
              <a:rPr lang="ru-RU" sz="1300" b="1">
                <a:solidFill>
                  <a:srgbClr val="151515"/>
                </a:solidFill>
                <a:latin typeface="Verdana" pitchFamily="34" charset="0"/>
              </a:rPr>
              <a:t> класс. Ч. </a:t>
            </a:r>
            <a:r>
              <a:rPr lang="en-US" sz="1300" b="1">
                <a:solidFill>
                  <a:srgbClr val="151515"/>
                </a:solidFill>
                <a:latin typeface="Verdana" pitchFamily="34" charset="0"/>
              </a:rPr>
              <a:t>2</a:t>
            </a:r>
            <a:r>
              <a:rPr lang="ru-RU" sz="1300" b="1">
                <a:solidFill>
                  <a:srgbClr val="151515"/>
                </a:solidFill>
                <a:latin typeface="Verdana" pitchFamily="34" charset="0"/>
              </a:rPr>
              <a:t>»</a:t>
            </a:r>
          </a:p>
        </p:txBody>
      </p:sp>
      <p:sp>
        <p:nvSpPr>
          <p:cNvPr id="14340" name="TextBox 5"/>
          <p:cNvSpPr txBox="1">
            <a:spLocks noChangeArrowheads="1"/>
          </p:cNvSpPr>
          <p:nvPr/>
        </p:nvSpPr>
        <p:spPr bwMode="auto">
          <a:xfrm>
            <a:off x="0" y="2781300"/>
            <a:ext cx="9144000" cy="549275"/>
          </a:xfrm>
          <a:prstGeom prst="rect">
            <a:avLst/>
          </a:prstGeom>
          <a:solidFill>
            <a:schemeClr val="bg1">
              <a:alpha val="7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000" b="1">
                <a:solidFill>
                  <a:srgbClr val="151515"/>
                </a:solidFill>
                <a:latin typeface="Verdana" pitchFamily="34" charset="0"/>
              </a:rPr>
              <a:t>ГЛАВА </a:t>
            </a:r>
            <a:r>
              <a:rPr lang="en-US" sz="3000" b="1">
                <a:solidFill>
                  <a:srgbClr val="151515"/>
                </a:solidFill>
                <a:latin typeface="Verdana" pitchFamily="34" charset="0"/>
              </a:rPr>
              <a:t>VI</a:t>
            </a:r>
            <a:r>
              <a:rPr lang="ru-RU" sz="3000" b="1">
                <a:solidFill>
                  <a:srgbClr val="151515"/>
                </a:solidFill>
              </a:rPr>
              <a:t>. </a:t>
            </a:r>
            <a:r>
              <a:rPr lang="en-US" sz="3000" b="1">
                <a:solidFill>
                  <a:srgbClr val="151515"/>
                </a:solidFill>
                <a:latin typeface="Verdana" pitchFamily="34" charset="0"/>
              </a:rPr>
              <a:t> </a:t>
            </a:r>
            <a:r>
              <a:rPr lang="ru-RU" sz="3000" b="1">
                <a:solidFill>
                  <a:srgbClr val="151515"/>
                </a:solidFill>
                <a:latin typeface="Verdana" pitchFamily="34" charset="0"/>
              </a:rPr>
              <a:t>ЦЕЛЫЕ ЧИСЛА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4" name="TextBox 7"/>
          <p:cNvSpPr txBox="1">
            <a:spLocks noChangeArrowheads="1"/>
          </p:cNvSpPr>
          <p:nvPr/>
        </p:nvSpPr>
        <p:spPr bwMode="auto">
          <a:xfrm>
            <a:off x="0" y="104775"/>
            <a:ext cx="31321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Вычитание</a:t>
            </a:r>
            <a:endParaRPr lang="en-US" sz="2000" b="1">
              <a:solidFill>
                <a:srgbClr val="151515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целых чисел</a:t>
            </a:r>
          </a:p>
        </p:txBody>
      </p:sp>
      <p:sp>
        <p:nvSpPr>
          <p:cNvPr id="23555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Алгебраическая сумма</a:t>
            </a:r>
          </a:p>
        </p:txBody>
      </p:sp>
      <p:sp>
        <p:nvSpPr>
          <p:cNvPr id="23556" name="TextBox 10"/>
          <p:cNvSpPr txBox="1">
            <a:spLocks noChangeArrowheads="1"/>
          </p:cNvSpPr>
          <p:nvPr/>
        </p:nvSpPr>
        <p:spPr bwMode="auto">
          <a:xfrm>
            <a:off x="250825" y="1268413"/>
            <a:ext cx="8642350" cy="110807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Алгебраические суммы</a:t>
            </a:r>
          </a:p>
          <a:p>
            <a:pPr algn="ctr"/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можно записывать без скобок.</a:t>
            </a:r>
          </a:p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При этом используют следующие 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правила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: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50825" y="2432050"/>
            <a:ext cx="8642350" cy="1446213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Если в алгебраической сумме</a:t>
            </a:r>
          </a:p>
          <a:p>
            <a:pPr algn="ctr"/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перед скобками стоит знак «</a:t>
            </a:r>
            <a:r>
              <a:rPr lang="ru-RU" sz="22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+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»,</a:t>
            </a:r>
          </a:p>
          <a:p>
            <a:pPr algn="ctr"/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то скобки можно убрать,</a:t>
            </a:r>
          </a:p>
          <a:p>
            <a:pPr algn="ctr"/>
            <a:r>
              <a:rPr lang="ru-RU" sz="22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оставив все знаки внутри без изменения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en-US" sz="2200" b="1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250825" y="3924300"/>
            <a:ext cx="8642350" cy="1446213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Если в алгебраической сумме</a:t>
            </a:r>
          </a:p>
          <a:p>
            <a:pPr algn="ctr"/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перед скобками стоит знак «</a:t>
            </a:r>
            <a:r>
              <a:rPr lang="ru-RU" sz="22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–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»,</a:t>
            </a:r>
          </a:p>
          <a:p>
            <a:pPr algn="ctr"/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то скобки можно убрать,</a:t>
            </a:r>
          </a:p>
          <a:p>
            <a:pPr algn="ctr"/>
            <a:r>
              <a:rPr lang="ru-RU" sz="22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изменив все знаки внутри на противоположные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en-US" sz="2200" b="1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250825" y="5427663"/>
            <a:ext cx="8642350" cy="4318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 b="1">
                <a:solidFill>
                  <a:srgbClr val="8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Примеры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50825" y="5903913"/>
            <a:ext cx="8642350" cy="431800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17</a:t>
            </a:r>
            <a:r>
              <a:rPr lang="en-US" sz="2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+ (</a:t>
            </a:r>
            <a:r>
              <a:rPr lang="en-US" sz="2200" b="1" dirty="0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–3</a:t>
            </a:r>
            <a:r>
              <a:rPr lang="en-US" sz="2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 – </a:t>
            </a:r>
            <a:r>
              <a:rPr lang="en-US" sz="2200" b="1" dirty="0">
                <a:solidFill>
                  <a:srgbClr val="0F4D1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21</a:t>
            </a:r>
            <a:r>
              <a:rPr lang="en-US" sz="2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– </a:t>
            </a:r>
            <a:r>
              <a:rPr lang="en-US" sz="2200" b="1" dirty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r>
              <a:rPr lang="en-US" sz="2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2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= </a:t>
            </a:r>
            <a:r>
              <a:rPr lang="en-US" sz="22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17</a:t>
            </a:r>
            <a:r>
              <a:rPr lang="en-US" sz="2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–</a:t>
            </a:r>
            <a:r>
              <a:rPr lang="ru-RU" sz="2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200" b="1" dirty="0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</a:t>
            </a:r>
            <a:r>
              <a:rPr lang="en-US" sz="2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– </a:t>
            </a:r>
            <a:r>
              <a:rPr lang="en-US" sz="2200" b="1" dirty="0">
                <a:solidFill>
                  <a:srgbClr val="0F4D1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21</a:t>
            </a:r>
            <a:r>
              <a:rPr lang="en-US" sz="2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– </a:t>
            </a:r>
            <a:r>
              <a:rPr lang="en-US" sz="2200" b="1" dirty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endParaRPr lang="en-US" sz="22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250825" y="6373813"/>
            <a:ext cx="8642350" cy="430212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2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</a:t>
            </a:r>
            <a:r>
              <a:rPr lang="en-US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 – (</a:t>
            </a:r>
            <a:r>
              <a:rPr lang="en-US" sz="22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 + k</a:t>
            </a:r>
            <a:r>
              <a:rPr lang="en-US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) + </a:t>
            </a:r>
            <a:r>
              <a:rPr lang="en-US" sz="2200" b="1">
                <a:solidFill>
                  <a:srgbClr val="0F4D1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</a:t>
            </a:r>
            <a:r>
              <a:rPr lang="en-US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= </a:t>
            </a:r>
            <a:r>
              <a:rPr lang="en-US" sz="22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</a:t>
            </a:r>
            <a:r>
              <a:rPr lang="en-US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 –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</a:t>
            </a:r>
            <a:r>
              <a:rPr lang="en-US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 –</a:t>
            </a:r>
            <a:r>
              <a:rPr lang="ru-RU" sz="22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</a:t>
            </a:r>
            <a:r>
              <a:rPr lang="en-US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 + </a:t>
            </a:r>
            <a:r>
              <a:rPr lang="en-US" sz="2200" b="1">
                <a:solidFill>
                  <a:srgbClr val="0F4D1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</a:t>
            </a:r>
            <a:endParaRPr lang="ru-RU" sz="2200" b="1">
              <a:solidFill>
                <a:srgbClr val="0F4D1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3132138" y="7938"/>
            <a:ext cx="6011862" cy="900112"/>
          </a:xfrm>
          <a:prstGeom prst="snip2DiagRect">
            <a:avLst>
              <a:gd name="adj1" fmla="val 18127"/>
              <a:gd name="adj2" fmla="val 0"/>
            </a:avLst>
          </a:prstGeom>
          <a:solidFill>
            <a:schemeClr val="bg1">
              <a:alpha val="90000"/>
            </a:schemeClr>
          </a:solidFill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</a:rPr>
              <a:t>ПРОВЕРЬТЕ СЕБЯ</a:t>
            </a:r>
          </a:p>
        </p:txBody>
      </p:sp>
      <p:sp>
        <p:nvSpPr>
          <p:cNvPr id="24578" name="TextBox 13"/>
          <p:cNvSpPr txBox="1">
            <a:spLocks noChangeArrowheads="1"/>
          </p:cNvSpPr>
          <p:nvPr/>
        </p:nvSpPr>
        <p:spPr bwMode="auto">
          <a:xfrm>
            <a:off x="250825" y="1268413"/>
            <a:ext cx="8640763" cy="42703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 b="1">
                <a:latin typeface="Verdana" pitchFamily="34" charset="0"/>
              </a:rPr>
              <a:t>Выполните следующие задания:</a:t>
            </a:r>
            <a:endParaRPr lang="en-US" sz="2200" b="1">
              <a:latin typeface="Verdana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7938"/>
            <a:ext cx="3132138" cy="900112"/>
          </a:xfrm>
          <a:prstGeom prst="snip2DiagRect">
            <a:avLst/>
          </a:prstGeom>
          <a:solidFill>
            <a:schemeClr val="bg1">
              <a:alpha val="60000"/>
            </a:schemeClr>
          </a:solidFill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Делимость.</a:t>
            </a:r>
          </a:p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Свойства делимости</a:t>
            </a:r>
          </a:p>
        </p:txBody>
      </p:sp>
      <p:pic>
        <p:nvPicPr>
          <p:cNvPr id="24580" name="Рисунок 1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1" name="TextBox 1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</a:rPr>
              <a:t>ПРОВЕРЬТЕ СЕБЯ</a:t>
            </a:r>
          </a:p>
        </p:txBody>
      </p:sp>
      <p:sp>
        <p:nvSpPr>
          <p:cNvPr id="24582" name="TextBox 14"/>
          <p:cNvSpPr txBox="1">
            <a:spLocks noChangeArrowheads="1"/>
          </p:cNvSpPr>
          <p:nvPr/>
        </p:nvSpPr>
        <p:spPr bwMode="auto">
          <a:xfrm>
            <a:off x="250825" y="1773238"/>
            <a:ext cx="8640763" cy="16002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>
                <a:latin typeface="Verdana" pitchFamily="34" charset="0"/>
              </a:rPr>
              <a:t>Найдите разность целых чисел:</a:t>
            </a:r>
          </a:p>
          <a:p>
            <a:endParaRPr lang="ru-RU" sz="1000">
              <a:latin typeface="Verdana" pitchFamily="34" charset="0"/>
            </a:endParaRPr>
          </a:p>
          <a:p>
            <a:pPr algn="ctr"/>
            <a:r>
              <a:rPr lang="ru-RU" sz="2200" b="1">
                <a:latin typeface="Verdana" pitchFamily="34" charset="0"/>
              </a:rPr>
              <a:t>-78 </a:t>
            </a:r>
            <a:r>
              <a:rPr lang="ru-RU" sz="2200">
                <a:latin typeface="Verdana" pitchFamily="34" charset="0"/>
              </a:rPr>
              <a:t>и</a:t>
            </a:r>
            <a:r>
              <a:rPr lang="ru-RU" sz="2200" b="1">
                <a:latin typeface="Verdana" pitchFamily="34" charset="0"/>
              </a:rPr>
              <a:t> -79</a:t>
            </a:r>
            <a:r>
              <a:rPr lang="en-US" sz="2200">
                <a:latin typeface="Verdana" pitchFamily="34" charset="0"/>
              </a:rPr>
              <a:t>;</a:t>
            </a:r>
            <a:r>
              <a:rPr lang="en-US" sz="2200" b="1">
                <a:latin typeface="Verdana" pitchFamily="34" charset="0"/>
              </a:rPr>
              <a:t> </a:t>
            </a:r>
            <a:r>
              <a:rPr lang="ru-RU" sz="2200" b="1">
                <a:latin typeface="Verdana" pitchFamily="34" charset="0"/>
              </a:rPr>
              <a:t>50 </a:t>
            </a:r>
            <a:r>
              <a:rPr lang="ru-RU" sz="2200">
                <a:latin typeface="Verdana" pitchFamily="34" charset="0"/>
              </a:rPr>
              <a:t>и</a:t>
            </a:r>
            <a:r>
              <a:rPr lang="ru-RU" sz="2200" b="1">
                <a:latin typeface="Verdana" pitchFamily="34" charset="0"/>
              </a:rPr>
              <a:t> -11</a:t>
            </a:r>
            <a:r>
              <a:rPr lang="en-US" sz="2200">
                <a:latin typeface="Verdana" pitchFamily="34" charset="0"/>
              </a:rPr>
              <a:t>;</a:t>
            </a:r>
            <a:r>
              <a:rPr lang="en-US" sz="2200" b="1">
                <a:latin typeface="Verdana" pitchFamily="34" charset="0"/>
              </a:rPr>
              <a:t> </a:t>
            </a:r>
            <a:r>
              <a:rPr lang="ru-RU" sz="2200" b="1">
                <a:latin typeface="Verdana" pitchFamily="34" charset="0"/>
              </a:rPr>
              <a:t>66 </a:t>
            </a:r>
            <a:r>
              <a:rPr lang="ru-RU" sz="2200">
                <a:latin typeface="Verdana" pitchFamily="34" charset="0"/>
              </a:rPr>
              <a:t>и</a:t>
            </a:r>
            <a:r>
              <a:rPr lang="ru-RU" sz="2200" b="1">
                <a:latin typeface="Verdana" pitchFamily="34" charset="0"/>
              </a:rPr>
              <a:t> 61</a:t>
            </a:r>
            <a:r>
              <a:rPr lang="en-US" sz="2200">
                <a:latin typeface="Verdana" pitchFamily="34" charset="0"/>
              </a:rPr>
              <a:t>;</a:t>
            </a:r>
          </a:p>
          <a:p>
            <a:pPr algn="ctr"/>
            <a:r>
              <a:rPr lang="ru-RU" sz="2200" b="1">
                <a:latin typeface="Verdana" pitchFamily="34" charset="0"/>
              </a:rPr>
              <a:t>-90 </a:t>
            </a:r>
            <a:r>
              <a:rPr lang="ru-RU" sz="2200">
                <a:latin typeface="Verdana" pitchFamily="34" charset="0"/>
              </a:rPr>
              <a:t>и</a:t>
            </a:r>
            <a:r>
              <a:rPr lang="ru-RU" sz="2200" b="1">
                <a:latin typeface="Verdana" pitchFamily="34" charset="0"/>
              </a:rPr>
              <a:t> 80</a:t>
            </a:r>
            <a:r>
              <a:rPr lang="en-US" sz="2200">
                <a:latin typeface="Verdana" pitchFamily="34" charset="0"/>
              </a:rPr>
              <a:t>;</a:t>
            </a:r>
            <a:r>
              <a:rPr lang="en-US" sz="2200" b="1">
                <a:latin typeface="Verdana" pitchFamily="34" charset="0"/>
              </a:rPr>
              <a:t> </a:t>
            </a:r>
            <a:r>
              <a:rPr lang="ru-RU" sz="2200" b="1">
                <a:latin typeface="Verdana" pitchFamily="34" charset="0"/>
              </a:rPr>
              <a:t>-38 </a:t>
            </a:r>
            <a:r>
              <a:rPr lang="ru-RU" sz="2200">
                <a:latin typeface="Verdana" pitchFamily="34" charset="0"/>
              </a:rPr>
              <a:t>и</a:t>
            </a:r>
            <a:r>
              <a:rPr lang="ru-RU" sz="2200" b="1">
                <a:latin typeface="Verdana" pitchFamily="34" charset="0"/>
              </a:rPr>
              <a:t> 86</a:t>
            </a:r>
            <a:r>
              <a:rPr lang="en-US" sz="2200">
                <a:latin typeface="Verdana" pitchFamily="34" charset="0"/>
              </a:rPr>
              <a:t>;</a:t>
            </a:r>
            <a:r>
              <a:rPr lang="en-US" sz="2200" b="1">
                <a:latin typeface="Verdana" pitchFamily="34" charset="0"/>
              </a:rPr>
              <a:t> </a:t>
            </a:r>
            <a:r>
              <a:rPr lang="ru-RU" sz="2200" b="1">
                <a:latin typeface="Verdana" pitchFamily="34" charset="0"/>
              </a:rPr>
              <a:t>73 </a:t>
            </a:r>
            <a:r>
              <a:rPr lang="ru-RU" sz="2200">
                <a:latin typeface="Verdana" pitchFamily="34" charset="0"/>
              </a:rPr>
              <a:t>и</a:t>
            </a:r>
            <a:r>
              <a:rPr lang="ru-RU" sz="2200" b="1">
                <a:latin typeface="Verdana" pitchFamily="34" charset="0"/>
              </a:rPr>
              <a:t> 77</a:t>
            </a:r>
            <a:r>
              <a:rPr lang="en-US" sz="2200">
                <a:latin typeface="Verdana" pitchFamily="34" charset="0"/>
              </a:rPr>
              <a:t>;</a:t>
            </a:r>
            <a:endParaRPr lang="ru-RU" sz="2200">
              <a:latin typeface="Verdana" pitchFamily="34" charset="0"/>
            </a:endParaRPr>
          </a:p>
          <a:p>
            <a:pPr algn="ctr"/>
            <a:r>
              <a:rPr lang="ru-RU" sz="2200" b="1">
                <a:latin typeface="Verdana" pitchFamily="34" charset="0"/>
              </a:rPr>
              <a:t>-80</a:t>
            </a:r>
            <a:r>
              <a:rPr lang="ru-RU" sz="2200">
                <a:latin typeface="Verdana" pitchFamily="34" charset="0"/>
              </a:rPr>
              <a:t> и </a:t>
            </a:r>
            <a:r>
              <a:rPr lang="ru-RU" sz="2200" b="1">
                <a:latin typeface="Verdana" pitchFamily="34" charset="0"/>
              </a:rPr>
              <a:t>-4</a:t>
            </a:r>
            <a:r>
              <a:rPr lang="en-US" sz="2200">
                <a:latin typeface="Verdana" pitchFamily="34" charset="0"/>
              </a:rPr>
              <a:t>;</a:t>
            </a:r>
            <a:r>
              <a:rPr lang="en-US" sz="2200" b="1">
                <a:latin typeface="Verdana" pitchFamily="34" charset="0"/>
              </a:rPr>
              <a:t> </a:t>
            </a:r>
            <a:r>
              <a:rPr lang="ru-RU" sz="2200" b="1">
                <a:latin typeface="Verdana" pitchFamily="34" charset="0"/>
              </a:rPr>
              <a:t>21</a:t>
            </a:r>
            <a:r>
              <a:rPr lang="ru-RU" sz="2200">
                <a:latin typeface="Verdana" pitchFamily="34" charset="0"/>
              </a:rPr>
              <a:t> и </a:t>
            </a:r>
            <a:r>
              <a:rPr lang="ru-RU" sz="2200" b="1">
                <a:latin typeface="Verdana" pitchFamily="34" charset="0"/>
              </a:rPr>
              <a:t>24</a:t>
            </a:r>
            <a:r>
              <a:rPr lang="en-US" sz="2200">
                <a:latin typeface="Verdana" pitchFamily="34" charset="0"/>
              </a:rPr>
              <a:t>;</a:t>
            </a:r>
            <a:r>
              <a:rPr lang="en-US" sz="2200" b="1">
                <a:latin typeface="Verdana" pitchFamily="34" charset="0"/>
              </a:rPr>
              <a:t> </a:t>
            </a:r>
            <a:r>
              <a:rPr lang="ru-RU" sz="2200" b="1">
                <a:latin typeface="Verdana" pitchFamily="34" charset="0"/>
              </a:rPr>
              <a:t>44 </a:t>
            </a:r>
            <a:r>
              <a:rPr lang="ru-RU" sz="2200">
                <a:latin typeface="Verdana" pitchFamily="34" charset="0"/>
              </a:rPr>
              <a:t>и</a:t>
            </a:r>
            <a:r>
              <a:rPr lang="ru-RU" sz="2200" b="1">
                <a:latin typeface="Verdana" pitchFamily="34" charset="0"/>
              </a:rPr>
              <a:t> 95</a:t>
            </a:r>
            <a:r>
              <a:rPr lang="ru-RU" sz="2200">
                <a:latin typeface="Verdana" pitchFamily="34" charset="0"/>
              </a:rPr>
              <a:t>.</a:t>
            </a:r>
          </a:p>
        </p:txBody>
      </p:sp>
      <p:sp>
        <p:nvSpPr>
          <p:cNvPr id="24583" name="TextBox 14"/>
          <p:cNvSpPr txBox="1">
            <a:spLocks noChangeArrowheads="1"/>
          </p:cNvSpPr>
          <p:nvPr/>
        </p:nvSpPr>
        <p:spPr bwMode="auto">
          <a:xfrm>
            <a:off x="0" y="104775"/>
            <a:ext cx="31321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000" b="1">
                <a:solidFill>
                  <a:srgbClr val="151515"/>
                </a:solidFill>
                <a:latin typeface="Verdana" pitchFamily="34" charset="0"/>
              </a:rPr>
              <a:t>Вычитание</a:t>
            </a:r>
            <a:endParaRPr lang="en-US" sz="2000" b="1">
              <a:solidFill>
                <a:srgbClr val="151515"/>
              </a:solidFill>
              <a:latin typeface="Verdana" pitchFamily="34" charset="0"/>
            </a:endParaRPr>
          </a:p>
          <a:p>
            <a:pPr algn="ctr"/>
            <a:r>
              <a:rPr lang="ru-RU" sz="2000" b="1">
                <a:solidFill>
                  <a:srgbClr val="151515"/>
                </a:solidFill>
                <a:latin typeface="Verdana" pitchFamily="34" charset="0"/>
              </a:rPr>
              <a:t>целых чисел</a:t>
            </a:r>
          </a:p>
        </p:txBody>
      </p:sp>
      <p:sp>
        <p:nvSpPr>
          <p:cNvPr id="24584" name="TextBox 14"/>
          <p:cNvSpPr txBox="1">
            <a:spLocks noChangeArrowheads="1"/>
          </p:cNvSpPr>
          <p:nvPr/>
        </p:nvSpPr>
        <p:spPr bwMode="auto">
          <a:xfrm>
            <a:off x="250825" y="3448050"/>
            <a:ext cx="8640763" cy="3294063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>
                <a:latin typeface="Verdana" pitchFamily="34" charset="0"/>
              </a:rPr>
              <a:t>Чему равно алгебраическое выражение:</a:t>
            </a:r>
          </a:p>
          <a:p>
            <a:endParaRPr lang="ru-RU" sz="1000">
              <a:latin typeface="Verdana" pitchFamily="34" charset="0"/>
            </a:endParaRPr>
          </a:p>
          <a:p>
            <a:pPr algn="ctr"/>
            <a:r>
              <a:rPr lang="ru-RU" sz="2200" b="1">
                <a:latin typeface="Verdana" pitchFamily="34" charset="0"/>
              </a:rPr>
              <a:t>(–67) + 97 + 7 – (–94)</a:t>
            </a:r>
            <a:r>
              <a:rPr lang="ru-RU" sz="2200">
                <a:latin typeface="Verdana" pitchFamily="34" charset="0"/>
              </a:rPr>
              <a:t>;</a:t>
            </a:r>
          </a:p>
          <a:p>
            <a:pPr algn="ctr"/>
            <a:r>
              <a:rPr lang="ru-RU" sz="2200" b="1">
                <a:latin typeface="Verdana" pitchFamily="34" charset="0"/>
              </a:rPr>
              <a:t>71 + (–75) + 14 – (–83)</a:t>
            </a:r>
            <a:r>
              <a:rPr lang="ru-RU" sz="2200">
                <a:latin typeface="Verdana" pitchFamily="34" charset="0"/>
              </a:rPr>
              <a:t>;</a:t>
            </a:r>
          </a:p>
          <a:p>
            <a:pPr algn="ctr"/>
            <a:r>
              <a:rPr lang="ru-RU" sz="2200" b="1">
                <a:latin typeface="Verdana" pitchFamily="34" charset="0"/>
              </a:rPr>
              <a:t>72 + 67 + 31 + (–25)</a:t>
            </a:r>
            <a:r>
              <a:rPr lang="ru-RU" sz="2200">
                <a:latin typeface="Verdana" pitchFamily="34" charset="0"/>
              </a:rPr>
              <a:t>;</a:t>
            </a:r>
          </a:p>
          <a:p>
            <a:pPr algn="ctr"/>
            <a:r>
              <a:rPr lang="ru-RU" sz="2200" b="1">
                <a:latin typeface="Verdana" pitchFamily="34" charset="0"/>
              </a:rPr>
              <a:t>(–40) – 48 – 40 – 39</a:t>
            </a:r>
            <a:r>
              <a:rPr lang="ru-RU" sz="2200">
                <a:latin typeface="Verdana" pitchFamily="34" charset="0"/>
              </a:rPr>
              <a:t>;</a:t>
            </a:r>
          </a:p>
          <a:p>
            <a:pPr algn="ctr"/>
            <a:r>
              <a:rPr lang="ru-RU" sz="2200" b="1">
                <a:latin typeface="Verdana" pitchFamily="34" charset="0"/>
              </a:rPr>
              <a:t>(–12) – (–93) + (–69) – (–89)</a:t>
            </a:r>
            <a:r>
              <a:rPr lang="ru-RU" sz="2200">
                <a:latin typeface="Verdana" pitchFamily="34" charset="0"/>
              </a:rPr>
              <a:t>;</a:t>
            </a:r>
          </a:p>
          <a:p>
            <a:pPr algn="ctr"/>
            <a:r>
              <a:rPr lang="ru-RU" sz="2200" b="1">
                <a:latin typeface="Verdana" pitchFamily="34" charset="0"/>
              </a:rPr>
              <a:t>81 + 1 – (–85) – 92</a:t>
            </a:r>
            <a:r>
              <a:rPr lang="ru-RU" sz="2200">
                <a:latin typeface="Verdana" pitchFamily="34" charset="0"/>
              </a:rPr>
              <a:t>;</a:t>
            </a:r>
          </a:p>
          <a:p>
            <a:pPr algn="ctr"/>
            <a:r>
              <a:rPr lang="ru-RU" sz="2200" b="1">
                <a:latin typeface="Verdana" pitchFamily="34" charset="0"/>
              </a:rPr>
              <a:t>(–10) – 22 + (–3) – (–93)</a:t>
            </a:r>
            <a:r>
              <a:rPr lang="ru-RU" sz="2200">
                <a:latin typeface="Verdana" pitchFamily="34" charset="0"/>
              </a:rPr>
              <a:t>;</a:t>
            </a:r>
          </a:p>
          <a:p>
            <a:pPr algn="ctr"/>
            <a:r>
              <a:rPr lang="ru-RU" sz="2200" b="1">
                <a:latin typeface="Verdana" pitchFamily="34" charset="0"/>
              </a:rPr>
              <a:t>30 –10 – (–53) – (–39)</a:t>
            </a:r>
            <a:r>
              <a:rPr lang="ru-RU" sz="2200">
                <a:latin typeface="Verdana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2" name="TextBox 7"/>
          <p:cNvSpPr txBox="1">
            <a:spLocks noChangeArrowheads="1"/>
          </p:cNvSpPr>
          <p:nvPr/>
        </p:nvSpPr>
        <p:spPr bwMode="auto">
          <a:xfrm>
            <a:off x="0" y="104775"/>
            <a:ext cx="31321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Вычитание</a:t>
            </a:r>
            <a:endParaRPr lang="en-US" sz="2000" b="1">
              <a:solidFill>
                <a:srgbClr val="151515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целых чисел</a:t>
            </a:r>
          </a:p>
        </p:txBody>
      </p:sp>
      <p:sp>
        <p:nvSpPr>
          <p:cNvPr id="15363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Вычитание</a:t>
            </a:r>
            <a:r>
              <a:rPr lang="en-US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целых чисел</a:t>
            </a:r>
          </a:p>
        </p:txBody>
      </p:sp>
      <p:sp>
        <p:nvSpPr>
          <p:cNvPr id="15364" name="TextBox 10"/>
          <p:cNvSpPr txBox="1">
            <a:spLocks noChangeArrowheads="1"/>
          </p:cNvSpPr>
          <p:nvPr/>
        </p:nvSpPr>
        <p:spPr bwMode="auto">
          <a:xfrm>
            <a:off x="250825" y="1268413"/>
            <a:ext cx="8642350" cy="110807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Разность целых чисел</a:t>
            </a:r>
            <a:endParaRPr lang="en-US" sz="22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можно определить аналогично тому,</a:t>
            </a:r>
            <a:endParaRPr lang="en-US" sz="22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как</a:t>
            </a:r>
            <a:r>
              <a:rPr lang="en-US" sz="220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это делалось для натуральных чисел.</a:t>
            </a:r>
            <a:endParaRPr lang="en-US" sz="22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50825" y="2443163"/>
            <a:ext cx="8642350" cy="2246312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Разностью двух целых чисел</a:t>
            </a:r>
            <a:endParaRPr lang="en-US" sz="3500" b="1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называется такое целое число,</a:t>
            </a:r>
            <a:endParaRPr lang="en-US" sz="3500" b="1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которое в сумме с вычитаемым</a:t>
            </a:r>
            <a:endParaRPr lang="en-US" sz="3500" b="1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даёт уменьшаемое.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250825" y="4733925"/>
            <a:ext cx="8642350" cy="477838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b="1">
                <a:solidFill>
                  <a:srgbClr val="8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Примеры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50825" y="5273675"/>
            <a:ext cx="8642350" cy="1508125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>
            <a:spAutoFit/>
          </a:bodyPr>
          <a:lstStyle/>
          <a:p>
            <a:pPr algn="ctr"/>
            <a:r>
              <a:rPr lang="ru-RU" sz="23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r>
              <a:rPr lang="ru-RU" sz="2300" b="1">
                <a:latin typeface="Verdana" pitchFamily="34" charset="0"/>
                <a:ea typeface="Verdana" pitchFamily="34" charset="0"/>
                <a:cs typeface="Verdana" pitchFamily="34" charset="0"/>
              </a:rPr>
              <a:t> – </a:t>
            </a:r>
            <a:r>
              <a:rPr lang="ru-RU" sz="23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</a:t>
            </a:r>
            <a:r>
              <a:rPr lang="ru-RU" sz="2300" b="1">
                <a:latin typeface="Verdana" pitchFamily="34" charset="0"/>
                <a:ea typeface="Verdana" pitchFamily="34" charset="0"/>
                <a:cs typeface="Verdana" pitchFamily="34" charset="0"/>
              </a:rPr>
              <a:t> = </a:t>
            </a:r>
            <a:r>
              <a:rPr lang="ru-RU" sz="2300" b="1">
                <a:solidFill>
                  <a:srgbClr val="E46C0A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–3</a:t>
            </a:r>
            <a:r>
              <a:rPr lang="ru-RU" sz="2300">
                <a:latin typeface="Verdana" pitchFamily="34" charset="0"/>
                <a:ea typeface="Verdana" pitchFamily="34" charset="0"/>
                <a:cs typeface="Verdana" pitchFamily="34" charset="0"/>
              </a:rPr>
              <a:t>, так как </a:t>
            </a:r>
            <a:r>
              <a:rPr lang="ru-RU" sz="2300" b="1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300" b="1">
                <a:solidFill>
                  <a:srgbClr val="E46C0A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–3</a:t>
            </a:r>
            <a:r>
              <a:rPr lang="ru-RU" sz="2300" b="1">
                <a:latin typeface="Verdana" pitchFamily="34" charset="0"/>
                <a:ea typeface="Verdana" pitchFamily="34" charset="0"/>
                <a:cs typeface="Verdana" pitchFamily="34" charset="0"/>
              </a:rPr>
              <a:t>) + </a:t>
            </a:r>
            <a:r>
              <a:rPr lang="ru-RU" sz="23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</a:t>
            </a:r>
            <a:r>
              <a:rPr lang="ru-RU" sz="2300" b="1">
                <a:latin typeface="Verdana" pitchFamily="34" charset="0"/>
                <a:ea typeface="Verdana" pitchFamily="34" charset="0"/>
                <a:cs typeface="Verdana" pitchFamily="34" charset="0"/>
              </a:rPr>
              <a:t> = </a:t>
            </a:r>
            <a:r>
              <a:rPr lang="ru-RU" sz="23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endParaRPr lang="en-US" sz="2300" b="1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en-US" sz="23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</a:t>
            </a:r>
            <a:r>
              <a:rPr lang="ru-RU" sz="2300" b="1">
                <a:latin typeface="Verdana" pitchFamily="34" charset="0"/>
                <a:ea typeface="Verdana" pitchFamily="34" charset="0"/>
                <a:cs typeface="Verdana" pitchFamily="34" charset="0"/>
              </a:rPr>
              <a:t> – </a:t>
            </a:r>
            <a:r>
              <a:rPr lang="en-US" sz="2300" b="1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en-US" sz="23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–3</a:t>
            </a:r>
            <a:r>
              <a:rPr lang="en-US" sz="2300" b="1"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  <a:r>
              <a:rPr lang="ru-RU" sz="2300" b="1">
                <a:latin typeface="Verdana" pitchFamily="34" charset="0"/>
                <a:ea typeface="Verdana" pitchFamily="34" charset="0"/>
                <a:cs typeface="Verdana" pitchFamily="34" charset="0"/>
              </a:rPr>
              <a:t> = </a:t>
            </a:r>
            <a:r>
              <a:rPr lang="en-US" sz="2300" b="1">
                <a:solidFill>
                  <a:srgbClr val="E46C0A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8</a:t>
            </a:r>
            <a:r>
              <a:rPr lang="ru-RU" sz="2300">
                <a:latin typeface="Verdana" pitchFamily="34" charset="0"/>
                <a:ea typeface="Verdana" pitchFamily="34" charset="0"/>
                <a:cs typeface="Verdana" pitchFamily="34" charset="0"/>
              </a:rPr>
              <a:t>, так как </a:t>
            </a:r>
            <a:r>
              <a:rPr lang="en-US" sz="2300" b="1">
                <a:solidFill>
                  <a:srgbClr val="E46C0A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8</a:t>
            </a:r>
            <a:r>
              <a:rPr lang="ru-RU" sz="2300" b="1">
                <a:latin typeface="Verdana" pitchFamily="34" charset="0"/>
                <a:ea typeface="Verdana" pitchFamily="34" charset="0"/>
                <a:cs typeface="Verdana" pitchFamily="34" charset="0"/>
              </a:rPr>
              <a:t> + </a:t>
            </a:r>
            <a:r>
              <a:rPr lang="en-US" sz="2300" b="1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en-US" sz="23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–3</a:t>
            </a:r>
            <a:r>
              <a:rPr lang="en-US" sz="2300" b="1"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  <a:r>
              <a:rPr lang="ru-RU" sz="2300" b="1">
                <a:latin typeface="Verdana" pitchFamily="34" charset="0"/>
                <a:ea typeface="Verdana" pitchFamily="34" charset="0"/>
                <a:cs typeface="Verdana" pitchFamily="34" charset="0"/>
              </a:rPr>
              <a:t> = </a:t>
            </a:r>
            <a:r>
              <a:rPr lang="en-US" sz="23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</a:t>
            </a:r>
            <a:endParaRPr lang="ru-RU" sz="2300" b="1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en-US" sz="2300" b="1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en-US" sz="23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–11</a:t>
            </a:r>
            <a:r>
              <a:rPr lang="en-US" sz="2300" b="1"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  <a:r>
              <a:rPr lang="ru-RU" sz="2300" b="1">
                <a:latin typeface="Verdana" pitchFamily="34" charset="0"/>
                <a:ea typeface="Verdana" pitchFamily="34" charset="0"/>
                <a:cs typeface="Verdana" pitchFamily="34" charset="0"/>
              </a:rPr>
              <a:t> – </a:t>
            </a:r>
            <a:r>
              <a:rPr lang="en-US" sz="2300" b="1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3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+4</a:t>
            </a:r>
            <a:r>
              <a:rPr lang="en-US" sz="2300" b="1"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  <a:r>
              <a:rPr lang="ru-RU" sz="2300" b="1">
                <a:latin typeface="Verdana" pitchFamily="34" charset="0"/>
                <a:ea typeface="Verdana" pitchFamily="34" charset="0"/>
                <a:cs typeface="Verdana" pitchFamily="34" charset="0"/>
              </a:rPr>
              <a:t> = </a:t>
            </a:r>
            <a:r>
              <a:rPr lang="ru-RU" sz="2300" b="1">
                <a:solidFill>
                  <a:srgbClr val="E46C0A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–15</a:t>
            </a:r>
            <a:r>
              <a:rPr lang="ru-RU" sz="2300">
                <a:latin typeface="Verdana" pitchFamily="34" charset="0"/>
                <a:ea typeface="Verdana" pitchFamily="34" charset="0"/>
                <a:cs typeface="Verdana" pitchFamily="34" charset="0"/>
              </a:rPr>
              <a:t>, так как </a:t>
            </a:r>
            <a:r>
              <a:rPr lang="ru-RU" sz="2300" b="1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300" b="1">
                <a:solidFill>
                  <a:srgbClr val="E46C0A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–15</a:t>
            </a:r>
            <a:r>
              <a:rPr lang="ru-RU" sz="2300" b="1">
                <a:latin typeface="Verdana" pitchFamily="34" charset="0"/>
                <a:ea typeface="Verdana" pitchFamily="34" charset="0"/>
                <a:cs typeface="Verdana" pitchFamily="34" charset="0"/>
              </a:rPr>
              <a:t>) + </a:t>
            </a:r>
            <a:r>
              <a:rPr lang="en-US" sz="2300" b="1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3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+4</a:t>
            </a:r>
            <a:r>
              <a:rPr lang="en-US" sz="2300" b="1"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  <a:r>
              <a:rPr lang="ru-RU" sz="2300" b="1">
                <a:latin typeface="Verdana" pitchFamily="34" charset="0"/>
                <a:ea typeface="Verdana" pitchFamily="34" charset="0"/>
                <a:cs typeface="Verdana" pitchFamily="34" charset="0"/>
              </a:rPr>
              <a:t> = </a:t>
            </a:r>
            <a:r>
              <a:rPr lang="en-US" sz="23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–11</a:t>
            </a:r>
            <a:endParaRPr lang="ru-RU" sz="2300" b="1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3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0</a:t>
            </a:r>
            <a:r>
              <a:rPr lang="ru-RU" sz="2300" b="1">
                <a:latin typeface="Verdana" pitchFamily="34" charset="0"/>
                <a:ea typeface="Verdana" pitchFamily="34" charset="0"/>
                <a:cs typeface="Verdana" pitchFamily="34" charset="0"/>
              </a:rPr>
              <a:t> – </a:t>
            </a:r>
            <a:r>
              <a:rPr lang="en-US" sz="2300" b="1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en-US" sz="23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–</a:t>
            </a:r>
            <a:r>
              <a:rPr lang="ru-RU" sz="23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r>
              <a:rPr lang="en-US" sz="2300" b="1"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  <a:r>
              <a:rPr lang="ru-RU" sz="2300" b="1">
                <a:latin typeface="Verdana" pitchFamily="34" charset="0"/>
                <a:ea typeface="Verdana" pitchFamily="34" charset="0"/>
                <a:cs typeface="Verdana" pitchFamily="34" charset="0"/>
              </a:rPr>
              <a:t> = </a:t>
            </a:r>
            <a:r>
              <a:rPr lang="ru-RU" sz="2300" b="1">
                <a:solidFill>
                  <a:srgbClr val="E46C0A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r>
              <a:rPr lang="ru-RU" sz="2300">
                <a:latin typeface="Verdana" pitchFamily="34" charset="0"/>
                <a:ea typeface="Verdana" pitchFamily="34" charset="0"/>
                <a:cs typeface="Verdana" pitchFamily="34" charset="0"/>
              </a:rPr>
              <a:t>, так как </a:t>
            </a:r>
            <a:r>
              <a:rPr lang="ru-RU" sz="2300" b="1">
                <a:solidFill>
                  <a:srgbClr val="E46C0A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r>
              <a:rPr lang="ru-RU" sz="2300" b="1">
                <a:latin typeface="Verdana" pitchFamily="34" charset="0"/>
                <a:ea typeface="Verdana" pitchFamily="34" charset="0"/>
                <a:cs typeface="Verdana" pitchFamily="34" charset="0"/>
              </a:rPr>
              <a:t> + </a:t>
            </a:r>
            <a:r>
              <a:rPr lang="en-US" sz="2300" b="1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en-US" sz="23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–</a:t>
            </a:r>
            <a:r>
              <a:rPr lang="ru-RU" sz="23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r>
              <a:rPr lang="en-US" sz="2300" b="1"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  <a:r>
              <a:rPr lang="ru-RU" sz="2300" b="1">
                <a:latin typeface="Verdana" pitchFamily="34" charset="0"/>
                <a:ea typeface="Verdana" pitchFamily="34" charset="0"/>
                <a:cs typeface="Verdana" pitchFamily="34" charset="0"/>
              </a:rPr>
              <a:t> = </a:t>
            </a:r>
            <a:r>
              <a:rPr lang="ru-RU" sz="23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0</a:t>
            </a:r>
            <a:endParaRPr lang="ru-RU" sz="2300" b="1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6" grpId="0" animBg="1"/>
      <p:bldP spid="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6" name="TextBox 7"/>
          <p:cNvSpPr txBox="1">
            <a:spLocks noChangeArrowheads="1"/>
          </p:cNvSpPr>
          <p:nvPr/>
        </p:nvSpPr>
        <p:spPr bwMode="auto">
          <a:xfrm>
            <a:off x="0" y="104775"/>
            <a:ext cx="31321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Вычитание</a:t>
            </a:r>
            <a:endParaRPr lang="en-US" sz="2000" b="1">
              <a:solidFill>
                <a:srgbClr val="151515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целых чисел</a:t>
            </a:r>
          </a:p>
        </p:txBody>
      </p:sp>
      <p:sp>
        <p:nvSpPr>
          <p:cNvPr id="16387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Вычитание</a:t>
            </a:r>
            <a:r>
              <a:rPr lang="en-US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целых чисел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50825" y="1271588"/>
            <a:ext cx="8642350" cy="862012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Из определения следует,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что разность </a:t>
            </a:r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–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 равна </a:t>
            </a:r>
            <a:r>
              <a:rPr lang="ru-RU" sz="2500" b="1">
                <a:solidFill>
                  <a:srgbClr val="E46C0A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–3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50825" y="3482975"/>
            <a:ext cx="8642350" cy="2954338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Точно так же все рассмотренные выше разности</a:t>
            </a:r>
            <a:r>
              <a:rPr lang="en-US" sz="250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можно заменить суммами:</a:t>
            </a:r>
            <a:endParaRPr lang="en-US" sz="25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ru-RU" sz="10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4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r>
              <a:rPr lang="ru-RU" sz="2400" b="1">
                <a:latin typeface="Verdana" pitchFamily="34" charset="0"/>
                <a:ea typeface="Verdana" pitchFamily="34" charset="0"/>
                <a:cs typeface="Verdana" pitchFamily="34" charset="0"/>
              </a:rPr>
              <a:t> – </a:t>
            </a:r>
            <a:r>
              <a:rPr lang="ru-RU" sz="24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</a:t>
            </a:r>
            <a:r>
              <a:rPr lang="ru-RU" sz="2400" b="1">
                <a:latin typeface="Verdana" pitchFamily="34" charset="0"/>
                <a:ea typeface="Verdana" pitchFamily="34" charset="0"/>
                <a:cs typeface="Verdana" pitchFamily="34" charset="0"/>
              </a:rPr>
              <a:t> = </a:t>
            </a:r>
            <a:r>
              <a:rPr lang="ru-RU" sz="24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r>
              <a:rPr lang="ru-RU" sz="2400" b="1">
                <a:latin typeface="Verdana" pitchFamily="34" charset="0"/>
                <a:ea typeface="Verdana" pitchFamily="34" charset="0"/>
                <a:cs typeface="Verdana" pitchFamily="34" charset="0"/>
              </a:rPr>
              <a:t> + (</a:t>
            </a:r>
            <a:r>
              <a:rPr lang="ru-RU" sz="24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–5</a:t>
            </a:r>
            <a:r>
              <a:rPr lang="ru-RU" sz="2400" b="1"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  <a:endParaRPr lang="en-US" sz="2400" b="1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en-US" sz="10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en-US" sz="24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</a:t>
            </a:r>
            <a:r>
              <a:rPr lang="ru-RU" sz="2400" b="1">
                <a:latin typeface="Verdana" pitchFamily="34" charset="0"/>
                <a:ea typeface="Verdana" pitchFamily="34" charset="0"/>
                <a:cs typeface="Verdana" pitchFamily="34" charset="0"/>
              </a:rPr>
              <a:t> – </a:t>
            </a:r>
            <a:r>
              <a:rPr lang="en-US" sz="2400" b="1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en-US" sz="24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–3</a:t>
            </a:r>
            <a:r>
              <a:rPr lang="en-US" sz="2400" b="1"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  <a:r>
              <a:rPr lang="ru-RU" sz="2400" b="1">
                <a:latin typeface="Verdana" pitchFamily="34" charset="0"/>
                <a:ea typeface="Verdana" pitchFamily="34" charset="0"/>
                <a:cs typeface="Verdana" pitchFamily="34" charset="0"/>
              </a:rPr>
              <a:t> =</a:t>
            </a:r>
            <a:r>
              <a:rPr lang="en-US" sz="2400" b="1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</a:t>
            </a:r>
            <a:r>
              <a:rPr lang="ru-RU" sz="2400" b="1">
                <a:latin typeface="Verdana" pitchFamily="34" charset="0"/>
                <a:ea typeface="Verdana" pitchFamily="34" charset="0"/>
                <a:cs typeface="Verdana" pitchFamily="34" charset="0"/>
              </a:rPr>
              <a:t> + </a:t>
            </a:r>
            <a:r>
              <a:rPr lang="en-US" sz="2400" b="1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4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–</a:t>
            </a:r>
            <a:r>
              <a:rPr lang="ru-RU" sz="2400" b="1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4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–</a:t>
            </a:r>
            <a:r>
              <a:rPr lang="en-US" sz="24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</a:t>
            </a:r>
            <a:r>
              <a:rPr lang="ru-RU" sz="2400" b="1"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  <a:r>
              <a:rPr lang="en-US" sz="2400" b="1"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  <a:r>
              <a:rPr lang="ru-RU" sz="2400" b="1">
                <a:latin typeface="Verdana" pitchFamily="34" charset="0"/>
                <a:ea typeface="Verdana" pitchFamily="34" charset="0"/>
                <a:cs typeface="Verdana" pitchFamily="34" charset="0"/>
              </a:rPr>
              <a:t> =</a:t>
            </a:r>
            <a:r>
              <a:rPr lang="en-US" sz="2400" b="1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</a:t>
            </a:r>
            <a:r>
              <a:rPr lang="ru-RU" sz="2400" b="1">
                <a:latin typeface="Verdana" pitchFamily="34" charset="0"/>
                <a:ea typeface="Verdana" pitchFamily="34" charset="0"/>
                <a:cs typeface="Verdana" pitchFamily="34" charset="0"/>
              </a:rPr>
              <a:t> + </a:t>
            </a:r>
            <a:r>
              <a:rPr lang="en-US" sz="2400" b="1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en-US" sz="24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+3</a:t>
            </a:r>
            <a:r>
              <a:rPr lang="ru-RU" sz="2400" b="1"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  <a:endParaRPr lang="en-US" sz="2400" b="1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en-US" sz="10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40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b="1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en-US" sz="24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–11</a:t>
            </a:r>
            <a:r>
              <a:rPr lang="en-US" sz="2400" b="1"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  <a:r>
              <a:rPr lang="ru-RU" sz="2400" b="1">
                <a:latin typeface="Verdana" pitchFamily="34" charset="0"/>
                <a:ea typeface="Verdana" pitchFamily="34" charset="0"/>
                <a:cs typeface="Verdana" pitchFamily="34" charset="0"/>
              </a:rPr>
              <a:t> – </a:t>
            </a:r>
            <a:r>
              <a:rPr lang="en-US" sz="2400" b="1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4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+4</a:t>
            </a:r>
            <a:r>
              <a:rPr lang="en-US" sz="2400" b="1"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  <a:r>
              <a:rPr lang="ru-RU" sz="2400" b="1">
                <a:latin typeface="Verdana" pitchFamily="34" charset="0"/>
                <a:ea typeface="Verdana" pitchFamily="34" charset="0"/>
                <a:cs typeface="Verdana" pitchFamily="34" charset="0"/>
              </a:rPr>
              <a:t> =</a:t>
            </a:r>
            <a:r>
              <a:rPr lang="en-US" sz="2400" b="1">
                <a:latin typeface="Verdana" pitchFamily="34" charset="0"/>
                <a:ea typeface="Verdana" pitchFamily="34" charset="0"/>
                <a:cs typeface="Verdana" pitchFamily="34" charset="0"/>
              </a:rPr>
              <a:t> (</a:t>
            </a:r>
            <a:r>
              <a:rPr lang="en-US" sz="24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–11</a:t>
            </a:r>
            <a:r>
              <a:rPr lang="en-US" sz="2400" b="1"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  <a:r>
              <a:rPr lang="ru-RU" sz="2400" b="1">
                <a:latin typeface="Verdana" pitchFamily="34" charset="0"/>
                <a:ea typeface="Verdana" pitchFamily="34" charset="0"/>
                <a:cs typeface="Verdana" pitchFamily="34" charset="0"/>
              </a:rPr>
              <a:t> + </a:t>
            </a:r>
            <a:r>
              <a:rPr lang="en-US" sz="2400" b="1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4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–</a:t>
            </a:r>
            <a:r>
              <a:rPr lang="ru-RU" sz="2400" b="1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en-US" sz="24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+4</a:t>
            </a:r>
            <a:r>
              <a:rPr lang="ru-RU" sz="2400" b="1"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  <a:r>
              <a:rPr lang="en-US" sz="2400" b="1"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  <a:r>
              <a:rPr lang="ru-RU" sz="2400" b="1">
                <a:latin typeface="Verdana" pitchFamily="34" charset="0"/>
                <a:ea typeface="Verdana" pitchFamily="34" charset="0"/>
                <a:cs typeface="Verdana" pitchFamily="34" charset="0"/>
              </a:rPr>
              <a:t> =</a:t>
            </a:r>
            <a:r>
              <a:rPr lang="en-US" sz="2400" b="1">
                <a:latin typeface="Verdana" pitchFamily="34" charset="0"/>
                <a:ea typeface="Verdana" pitchFamily="34" charset="0"/>
                <a:cs typeface="Verdana" pitchFamily="34" charset="0"/>
              </a:rPr>
              <a:t> (</a:t>
            </a:r>
            <a:r>
              <a:rPr lang="en-US" sz="24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–11</a:t>
            </a:r>
            <a:r>
              <a:rPr lang="en-US" sz="2400" b="1">
                <a:latin typeface="Verdana" pitchFamily="34" charset="0"/>
                <a:ea typeface="Verdana" pitchFamily="34" charset="0"/>
                <a:cs typeface="Verdana" pitchFamily="34" charset="0"/>
              </a:rPr>
              <a:t>) </a:t>
            </a:r>
            <a:r>
              <a:rPr lang="ru-RU" sz="2400" b="1">
                <a:latin typeface="Verdana" pitchFamily="34" charset="0"/>
                <a:ea typeface="Verdana" pitchFamily="34" charset="0"/>
                <a:cs typeface="Verdana" pitchFamily="34" charset="0"/>
              </a:rPr>
              <a:t>+</a:t>
            </a:r>
            <a:r>
              <a:rPr lang="en-US" sz="2400" b="1">
                <a:latin typeface="Verdana" pitchFamily="34" charset="0"/>
                <a:ea typeface="Verdana" pitchFamily="34" charset="0"/>
                <a:cs typeface="Verdana" pitchFamily="34" charset="0"/>
              </a:rPr>
              <a:t> (</a:t>
            </a:r>
            <a:r>
              <a:rPr lang="en-US" sz="24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–4</a:t>
            </a:r>
            <a:r>
              <a:rPr lang="ru-RU" sz="2400" b="1"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  <a:endParaRPr lang="en-US" sz="2400" b="1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en-US" sz="10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4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0</a:t>
            </a:r>
            <a:r>
              <a:rPr lang="ru-RU" sz="2400" b="1">
                <a:latin typeface="Verdana" pitchFamily="34" charset="0"/>
                <a:ea typeface="Verdana" pitchFamily="34" charset="0"/>
                <a:cs typeface="Verdana" pitchFamily="34" charset="0"/>
              </a:rPr>
              <a:t> – </a:t>
            </a:r>
            <a:r>
              <a:rPr lang="en-US" sz="2400" b="1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en-US" sz="24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–</a:t>
            </a:r>
            <a:r>
              <a:rPr lang="ru-RU" sz="24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r>
              <a:rPr lang="en-US" sz="2400" b="1"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  <a:r>
              <a:rPr lang="ru-RU" sz="2400" b="1">
                <a:latin typeface="Verdana" pitchFamily="34" charset="0"/>
                <a:ea typeface="Verdana" pitchFamily="34" charset="0"/>
                <a:cs typeface="Verdana" pitchFamily="34" charset="0"/>
              </a:rPr>
              <a:t> =</a:t>
            </a:r>
            <a:r>
              <a:rPr lang="en-US" sz="2400" b="1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0</a:t>
            </a:r>
            <a:r>
              <a:rPr lang="ru-RU" sz="2400" b="1">
                <a:latin typeface="Verdana" pitchFamily="34" charset="0"/>
                <a:ea typeface="Verdana" pitchFamily="34" charset="0"/>
                <a:cs typeface="Verdana" pitchFamily="34" charset="0"/>
              </a:rPr>
              <a:t> + </a:t>
            </a:r>
            <a:r>
              <a:rPr lang="en-US" sz="2400" b="1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4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–</a:t>
            </a:r>
            <a:r>
              <a:rPr lang="ru-RU" sz="2400" b="1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4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–</a:t>
            </a:r>
            <a:r>
              <a:rPr lang="en-US" sz="24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r>
              <a:rPr lang="ru-RU" sz="2400" b="1"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  <a:r>
              <a:rPr lang="en-US" sz="2400" b="1"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  <a:r>
              <a:rPr lang="ru-RU" sz="2400" b="1">
                <a:latin typeface="Verdana" pitchFamily="34" charset="0"/>
                <a:ea typeface="Verdana" pitchFamily="34" charset="0"/>
                <a:cs typeface="Verdana" pitchFamily="34" charset="0"/>
              </a:rPr>
              <a:t> =</a:t>
            </a:r>
            <a:r>
              <a:rPr lang="en-US" sz="2400" b="1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0</a:t>
            </a:r>
            <a:r>
              <a:rPr lang="ru-RU" sz="2400" b="1">
                <a:latin typeface="Verdana" pitchFamily="34" charset="0"/>
                <a:ea typeface="Verdana" pitchFamily="34" charset="0"/>
                <a:cs typeface="Verdana" pitchFamily="34" charset="0"/>
              </a:rPr>
              <a:t> + </a:t>
            </a:r>
            <a:r>
              <a:rPr lang="en-US" sz="2400" b="1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en-US" sz="24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+2</a:t>
            </a:r>
            <a:r>
              <a:rPr lang="ru-RU" sz="2400" b="1"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  <a:endParaRPr lang="en-US" sz="2400" b="1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250825" y="2182813"/>
            <a:ext cx="8642350" cy="124618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Сравним значения выражений</a:t>
            </a:r>
          </a:p>
          <a:p>
            <a:pPr algn="ctr"/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 – </a:t>
            </a:r>
            <a:r>
              <a:rPr lang="ru-RU" sz="2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и </a:t>
            </a:r>
            <a:r>
              <a:rPr lang="ru-RU" sz="2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 + (</a:t>
            </a:r>
            <a:r>
              <a:rPr lang="ru-RU" sz="2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–5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  <a:r>
              <a:rPr lang="en-US" sz="25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Они равны.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0" name="TextBox 7"/>
          <p:cNvSpPr txBox="1">
            <a:spLocks noChangeArrowheads="1"/>
          </p:cNvSpPr>
          <p:nvPr/>
        </p:nvSpPr>
        <p:spPr bwMode="auto">
          <a:xfrm>
            <a:off x="0" y="104775"/>
            <a:ext cx="31321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Вычитание</a:t>
            </a:r>
            <a:endParaRPr lang="en-US" sz="2000" b="1">
              <a:solidFill>
                <a:srgbClr val="151515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целых чисел</a:t>
            </a:r>
          </a:p>
        </p:txBody>
      </p:sp>
      <p:sp>
        <p:nvSpPr>
          <p:cNvPr id="17411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Вычитание</a:t>
            </a:r>
            <a:r>
              <a:rPr lang="en-US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целых чисел</a:t>
            </a:r>
          </a:p>
        </p:txBody>
      </p:sp>
      <p:sp>
        <p:nvSpPr>
          <p:cNvPr id="17412" name="TextBox 8"/>
          <p:cNvSpPr txBox="1">
            <a:spLocks noChangeArrowheads="1"/>
          </p:cNvSpPr>
          <p:nvPr/>
        </p:nvSpPr>
        <p:spPr bwMode="auto">
          <a:xfrm>
            <a:off x="250825" y="1271588"/>
            <a:ext cx="8642350" cy="47783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b="1">
                <a:solidFill>
                  <a:srgbClr val="8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ПРАВИЛО</a:t>
            </a:r>
          </a:p>
        </p:txBody>
      </p:sp>
      <p:sp>
        <p:nvSpPr>
          <p:cNvPr id="17413" name="TextBox 10"/>
          <p:cNvSpPr txBox="1">
            <a:spLocks noChangeArrowheads="1"/>
          </p:cNvSpPr>
          <p:nvPr/>
        </p:nvSpPr>
        <p:spPr bwMode="auto">
          <a:xfrm>
            <a:off x="250825" y="1801813"/>
            <a:ext cx="8642350" cy="3402012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400">
                <a:latin typeface="Verdana" pitchFamily="34" charset="0"/>
                <a:ea typeface="Verdana" pitchFamily="34" charset="0"/>
                <a:cs typeface="Verdana" pitchFamily="34" charset="0"/>
              </a:rPr>
              <a:t>Для нахождения</a:t>
            </a:r>
          </a:p>
          <a:p>
            <a:pPr algn="ctr"/>
            <a:r>
              <a:rPr lang="ru-RU" sz="3400" b="1">
                <a:latin typeface="Verdana" pitchFamily="34" charset="0"/>
                <a:ea typeface="Verdana" pitchFamily="34" charset="0"/>
                <a:cs typeface="Verdana" pitchFamily="34" charset="0"/>
              </a:rPr>
              <a:t>разности целых чисел</a:t>
            </a:r>
          </a:p>
          <a:p>
            <a:pPr algn="ctr"/>
            <a:r>
              <a:rPr lang="ru-RU" sz="3400">
                <a:latin typeface="Verdana" pitchFamily="34" charset="0"/>
                <a:ea typeface="Verdana" pitchFamily="34" charset="0"/>
                <a:cs typeface="Verdana" pitchFamily="34" charset="0"/>
              </a:rPr>
              <a:t>нужно </a:t>
            </a:r>
            <a:r>
              <a:rPr lang="ru-RU" sz="3400" b="1">
                <a:latin typeface="Verdana" pitchFamily="34" charset="0"/>
                <a:ea typeface="Verdana" pitchFamily="34" charset="0"/>
                <a:cs typeface="Verdana" pitchFamily="34" charset="0"/>
              </a:rPr>
              <a:t>к уменьшаемому</a:t>
            </a:r>
          </a:p>
          <a:p>
            <a:pPr algn="ctr"/>
            <a:r>
              <a:rPr lang="ru-RU" sz="3400" b="1">
                <a:latin typeface="Verdana" pitchFamily="34" charset="0"/>
                <a:ea typeface="Verdana" pitchFamily="34" charset="0"/>
                <a:cs typeface="Verdana" pitchFamily="34" charset="0"/>
              </a:rPr>
              <a:t>прибавить число,</a:t>
            </a:r>
          </a:p>
          <a:p>
            <a:pPr algn="ctr"/>
            <a:r>
              <a:rPr lang="ru-RU" sz="3400" b="1">
                <a:latin typeface="Verdana" pitchFamily="34" charset="0"/>
                <a:ea typeface="Verdana" pitchFamily="34" charset="0"/>
                <a:cs typeface="Verdana" pitchFamily="34" charset="0"/>
              </a:rPr>
              <a:t>противоположное вычитаемому</a:t>
            </a:r>
            <a:r>
              <a:rPr lang="ru-RU" sz="3400">
                <a:latin typeface="Verdana" pitchFamily="34" charset="0"/>
                <a:ea typeface="Verdana" pitchFamily="34" charset="0"/>
                <a:cs typeface="Verdana" pitchFamily="34" charset="0"/>
              </a:rPr>
              <a:t>:</a:t>
            </a:r>
          </a:p>
          <a:p>
            <a:pPr algn="ctr"/>
            <a:endParaRPr lang="ru-RU" sz="10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3500" b="1" i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х</a:t>
            </a:r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 – </a:t>
            </a:r>
            <a:r>
              <a:rPr lang="ru-RU" sz="3500" b="1" i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y</a:t>
            </a:r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 = </a:t>
            </a:r>
            <a:r>
              <a:rPr lang="ru-RU" sz="3500" b="1" i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х</a:t>
            </a:r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 + (</a:t>
            </a:r>
            <a:r>
              <a:rPr lang="ru-RU" sz="3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–</a:t>
            </a:r>
            <a:r>
              <a:rPr lang="ru-RU" sz="3500" b="1" i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y</a:t>
            </a:r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  <a:r>
              <a:rPr lang="ru-RU" sz="35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4" name="TextBox 7"/>
          <p:cNvSpPr txBox="1">
            <a:spLocks noChangeArrowheads="1"/>
          </p:cNvSpPr>
          <p:nvPr/>
        </p:nvSpPr>
        <p:spPr bwMode="auto">
          <a:xfrm>
            <a:off x="0" y="104775"/>
            <a:ext cx="31321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Вычитание</a:t>
            </a:r>
            <a:endParaRPr lang="en-US" sz="2000" b="1">
              <a:solidFill>
                <a:srgbClr val="151515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целых чисел</a:t>
            </a:r>
          </a:p>
        </p:txBody>
      </p:sp>
      <p:sp>
        <p:nvSpPr>
          <p:cNvPr id="18435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Вычитание</a:t>
            </a:r>
            <a:r>
              <a:rPr lang="en-US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целых чисел</a:t>
            </a:r>
          </a:p>
        </p:txBody>
      </p:sp>
      <p:sp>
        <p:nvSpPr>
          <p:cNvPr id="18436" name="TextBox 10"/>
          <p:cNvSpPr txBox="1">
            <a:spLocks noChangeArrowheads="1"/>
          </p:cNvSpPr>
          <p:nvPr/>
        </p:nvSpPr>
        <p:spPr bwMode="auto">
          <a:xfrm>
            <a:off x="250825" y="1268413"/>
            <a:ext cx="8642350" cy="22479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>
                <a:latin typeface="Verdana" pitchFamily="34" charset="0"/>
                <a:ea typeface="Verdana" pitchFamily="34" charset="0"/>
                <a:cs typeface="Verdana" pitchFamily="34" charset="0"/>
              </a:rPr>
              <a:t>Для обоснования этого правила</a:t>
            </a:r>
          </a:p>
          <a:p>
            <a:pPr algn="ctr"/>
            <a:r>
              <a:rPr lang="ru-RU" sz="2800">
                <a:latin typeface="Verdana" pitchFamily="34" charset="0"/>
                <a:ea typeface="Verdana" pitchFamily="34" charset="0"/>
                <a:cs typeface="Verdana" pitchFamily="34" charset="0"/>
              </a:rPr>
              <a:t>достаточно убедиться,</a:t>
            </a:r>
          </a:p>
          <a:p>
            <a:pPr algn="ctr"/>
            <a:r>
              <a:rPr lang="ru-RU" sz="2800">
                <a:latin typeface="Verdana" pitchFamily="34" charset="0"/>
                <a:ea typeface="Verdana" pitchFamily="34" charset="0"/>
                <a:cs typeface="Verdana" pitchFamily="34" charset="0"/>
              </a:rPr>
              <a:t>что целое число </a:t>
            </a:r>
            <a:r>
              <a:rPr lang="ru-RU" sz="2800" b="1" i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х</a:t>
            </a:r>
            <a:r>
              <a:rPr lang="ru-RU" sz="2800" b="1">
                <a:latin typeface="Verdana" pitchFamily="34" charset="0"/>
                <a:ea typeface="Verdana" pitchFamily="34" charset="0"/>
                <a:cs typeface="Verdana" pitchFamily="34" charset="0"/>
              </a:rPr>
              <a:t> + (</a:t>
            </a:r>
            <a:r>
              <a:rPr lang="ru-RU" sz="28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–</a:t>
            </a:r>
            <a:r>
              <a:rPr lang="ru-RU" sz="2800" b="1" i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y</a:t>
            </a:r>
            <a:r>
              <a:rPr lang="ru-RU" sz="2800" b="1"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</a:p>
          <a:p>
            <a:pPr algn="ctr"/>
            <a:r>
              <a:rPr lang="ru-RU" sz="2800">
                <a:latin typeface="Verdana" pitchFamily="34" charset="0"/>
                <a:ea typeface="Verdana" pitchFamily="34" charset="0"/>
                <a:cs typeface="Verdana" pitchFamily="34" charset="0"/>
              </a:rPr>
              <a:t>в сумме с </a:t>
            </a:r>
            <a:r>
              <a:rPr lang="ru-RU" sz="2800" b="1">
                <a:latin typeface="Verdana" pitchFamily="34" charset="0"/>
                <a:ea typeface="Verdana" pitchFamily="34" charset="0"/>
                <a:cs typeface="Verdana" pitchFamily="34" charset="0"/>
              </a:rPr>
              <a:t>вычитаемым</a:t>
            </a:r>
            <a:r>
              <a:rPr lang="ru-RU" sz="280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800" b="1" i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y</a:t>
            </a:r>
          </a:p>
          <a:p>
            <a:pPr algn="ctr"/>
            <a:r>
              <a:rPr lang="ru-RU" sz="2800">
                <a:latin typeface="Verdana" pitchFamily="34" charset="0"/>
                <a:ea typeface="Verdana" pitchFamily="34" charset="0"/>
                <a:cs typeface="Verdana" pitchFamily="34" charset="0"/>
              </a:rPr>
              <a:t>даст </a:t>
            </a:r>
            <a:r>
              <a:rPr lang="ru-RU" sz="2800" b="1">
                <a:latin typeface="Verdana" pitchFamily="34" charset="0"/>
                <a:ea typeface="Verdana" pitchFamily="34" charset="0"/>
                <a:cs typeface="Verdana" pitchFamily="34" charset="0"/>
              </a:rPr>
              <a:t>уменьшаемое</a:t>
            </a:r>
            <a:r>
              <a:rPr lang="ru-RU" sz="280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800" b="1" i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х</a:t>
            </a:r>
            <a:r>
              <a:rPr lang="ru-RU" sz="28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50825" y="3573463"/>
            <a:ext cx="8642350" cy="260032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Выполним указанное сложение,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сначала воспользовавшись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сочетательным законом,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а потом тем фактом,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что сумма противоположных чисел равна нулю:</a:t>
            </a:r>
          </a:p>
          <a:p>
            <a:pPr algn="ctr"/>
            <a:endParaRPr lang="ru-RU" sz="10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500" b="1" i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х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 + (</a:t>
            </a:r>
            <a:r>
              <a:rPr lang="ru-RU" sz="2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–</a:t>
            </a:r>
            <a:r>
              <a:rPr lang="ru-RU" sz="2500" b="1" i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y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) + </a:t>
            </a:r>
            <a:r>
              <a:rPr lang="ru-RU" sz="2500" b="1" i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y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 = </a:t>
            </a:r>
            <a:r>
              <a:rPr lang="ru-RU" sz="2500" b="1" i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х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 + ((</a:t>
            </a:r>
            <a:r>
              <a:rPr lang="ru-RU" sz="2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–</a:t>
            </a:r>
            <a:r>
              <a:rPr lang="ru-RU" sz="2500" b="1" i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y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 )) + </a:t>
            </a:r>
            <a:r>
              <a:rPr lang="ru-RU" sz="2500" b="1" i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y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) = </a:t>
            </a:r>
            <a:r>
              <a:rPr lang="ru-RU" sz="2500" b="1" i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х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 + </a:t>
            </a:r>
            <a:r>
              <a:rPr lang="ru-RU" sz="2500" b="1">
                <a:solidFill>
                  <a:srgbClr val="0F4D1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0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 = </a:t>
            </a:r>
            <a:r>
              <a:rPr lang="ru-RU" sz="2500" b="1" i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х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8" name="TextBox 7"/>
          <p:cNvSpPr txBox="1">
            <a:spLocks noChangeArrowheads="1"/>
          </p:cNvSpPr>
          <p:nvPr/>
        </p:nvSpPr>
        <p:spPr bwMode="auto">
          <a:xfrm>
            <a:off x="0" y="104775"/>
            <a:ext cx="31321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Вычитание</a:t>
            </a:r>
            <a:endParaRPr lang="en-US" sz="2000" b="1">
              <a:solidFill>
                <a:srgbClr val="151515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целых чисел</a:t>
            </a:r>
          </a:p>
        </p:txBody>
      </p:sp>
      <p:sp>
        <p:nvSpPr>
          <p:cNvPr id="19459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Вычитание</a:t>
            </a:r>
            <a:r>
              <a:rPr lang="en-US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целых чисел</a:t>
            </a:r>
          </a:p>
        </p:txBody>
      </p:sp>
      <p:sp>
        <p:nvSpPr>
          <p:cNvPr id="19460" name="TextBox 10"/>
          <p:cNvSpPr txBox="1">
            <a:spLocks noChangeArrowheads="1"/>
          </p:cNvSpPr>
          <p:nvPr/>
        </p:nvSpPr>
        <p:spPr bwMode="auto">
          <a:xfrm>
            <a:off x="250825" y="1268413"/>
            <a:ext cx="8642350" cy="95408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rgbClr val="8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Пример 1</a:t>
            </a:r>
          </a:p>
          <a:p>
            <a:pPr algn="ctr"/>
            <a:r>
              <a:rPr lang="ru-RU" sz="2800" b="1">
                <a:latin typeface="Verdana" pitchFamily="34" charset="0"/>
                <a:ea typeface="Verdana" pitchFamily="34" charset="0"/>
                <a:cs typeface="Verdana" pitchFamily="34" charset="0"/>
              </a:rPr>
              <a:t>Найдём разность –13 – 12.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50825" y="2303463"/>
            <a:ext cx="8642350" cy="477837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5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–13 </a:t>
            </a:r>
            <a:r>
              <a:rPr lang="ru-RU" sz="25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 </a:t>
            </a:r>
            <a:r>
              <a:rPr lang="ru-RU" sz="2500" b="1" dirty="0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12</a:t>
            </a:r>
            <a:r>
              <a:rPr lang="ru-RU" sz="25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= </a:t>
            </a:r>
            <a:r>
              <a:rPr lang="ru-RU" sz="25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–13 </a:t>
            </a:r>
            <a:r>
              <a:rPr lang="ru-RU" sz="25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+ (</a:t>
            </a:r>
            <a:r>
              <a:rPr lang="ru-RU" sz="2500" b="1" dirty="0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–12</a:t>
            </a:r>
            <a:r>
              <a:rPr lang="ru-RU" sz="25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 = </a:t>
            </a:r>
            <a:r>
              <a:rPr lang="ru-RU" sz="2500" b="1" dirty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–25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50825" y="2951163"/>
            <a:ext cx="8642350" cy="95567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rgbClr val="8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Пример 2</a:t>
            </a:r>
          </a:p>
          <a:p>
            <a:pPr algn="ctr"/>
            <a:r>
              <a:rPr lang="ru-RU" sz="2800" b="1">
                <a:latin typeface="Verdana" pitchFamily="34" charset="0"/>
                <a:ea typeface="Verdana" pitchFamily="34" charset="0"/>
                <a:cs typeface="Verdana" pitchFamily="34" charset="0"/>
              </a:rPr>
              <a:t>Найдём разность 13 – (–12).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50825" y="3987800"/>
            <a:ext cx="8642350" cy="476250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5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13</a:t>
            </a:r>
            <a:r>
              <a:rPr lang="ru-RU" sz="25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– </a:t>
            </a:r>
            <a:r>
              <a:rPr lang="ru-RU" sz="2500" b="1" dirty="0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(–12) </a:t>
            </a:r>
            <a:r>
              <a:rPr lang="ru-RU" sz="25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= </a:t>
            </a:r>
            <a:r>
              <a:rPr lang="ru-RU" sz="25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13</a:t>
            </a:r>
            <a:r>
              <a:rPr lang="ru-RU" sz="25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+ </a:t>
            </a:r>
            <a:r>
              <a:rPr lang="ru-RU" sz="2500" b="1" dirty="0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(+12) </a:t>
            </a:r>
            <a:r>
              <a:rPr lang="ru-RU" sz="25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= </a:t>
            </a:r>
            <a:r>
              <a:rPr lang="ru-RU" sz="2500" b="1" dirty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25</a:t>
            </a:r>
            <a:r>
              <a:rPr lang="ru-RU" sz="25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9" grpId="0" animBg="1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2" name="TextBox 7"/>
          <p:cNvSpPr txBox="1">
            <a:spLocks noChangeArrowheads="1"/>
          </p:cNvSpPr>
          <p:nvPr/>
        </p:nvSpPr>
        <p:spPr bwMode="auto">
          <a:xfrm>
            <a:off x="0" y="104775"/>
            <a:ext cx="31321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Вычитание</a:t>
            </a:r>
            <a:endParaRPr lang="en-US" sz="2000" b="1">
              <a:solidFill>
                <a:srgbClr val="151515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целых чисел</a:t>
            </a:r>
          </a:p>
        </p:txBody>
      </p:sp>
      <p:sp>
        <p:nvSpPr>
          <p:cNvPr id="20483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Алгебраическая сумма</a:t>
            </a:r>
          </a:p>
        </p:txBody>
      </p:sp>
      <p:sp>
        <p:nvSpPr>
          <p:cNvPr id="20484" name="TextBox 10"/>
          <p:cNvSpPr txBox="1">
            <a:spLocks noChangeArrowheads="1"/>
          </p:cNvSpPr>
          <p:nvPr/>
        </p:nvSpPr>
        <p:spPr bwMode="auto">
          <a:xfrm>
            <a:off x="250825" y="1268413"/>
            <a:ext cx="8642350" cy="440213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500">
                <a:latin typeface="Verdana" pitchFamily="34" charset="0"/>
                <a:ea typeface="Verdana" pitchFamily="34" charset="0"/>
                <a:cs typeface="Verdana" pitchFamily="34" charset="0"/>
              </a:rPr>
              <a:t>Поскольку</a:t>
            </a:r>
          </a:p>
          <a:p>
            <a:pPr algn="ctr"/>
            <a:r>
              <a:rPr lang="ru-RU" sz="3500">
                <a:latin typeface="Verdana" pitchFamily="34" charset="0"/>
                <a:ea typeface="Verdana" pitchFamily="34" charset="0"/>
                <a:cs typeface="Verdana" pitchFamily="34" charset="0"/>
              </a:rPr>
              <a:t>вычитание целых чисел</a:t>
            </a:r>
          </a:p>
          <a:p>
            <a:pPr algn="ctr"/>
            <a:r>
              <a:rPr lang="ru-RU" sz="3500">
                <a:latin typeface="Verdana" pitchFamily="34" charset="0"/>
                <a:ea typeface="Verdana" pitchFamily="34" charset="0"/>
                <a:cs typeface="Verdana" pitchFamily="34" charset="0"/>
              </a:rPr>
              <a:t>можно свести к сложению,</a:t>
            </a:r>
          </a:p>
          <a:p>
            <a:pPr algn="ctr"/>
            <a:r>
              <a:rPr lang="ru-RU" sz="3500">
                <a:latin typeface="Verdana" pitchFamily="34" charset="0"/>
                <a:ea typeface="Verdana" pitchFamily="34" charset="0"/>
                <a:cs typeface="Verdana" pitchFamily="34" charset="0"/>
              </a:rPr>
              <a:t>то выражение, </a:t>
            </a:r>
          </a:p>
          <a:p>
            <a:pPr algn="ctr"/>
            <a:r>
              <a:rPr lang="ru-RU" sz="3500">
                <a:latin typeface="Verdana" pitchFamily="34" charset="0"/>
                <a:ea typeface="Verdana" pitchFamily="34" charset="0"/>
                <a:cs typeface="Verdana" pitchFamily="34" charset="0"/>
              </a:rPr>
              <a:t> котором содержатся лишь действия сложения и вычитания, принято называть </a:t>
            </a:r>
            <a:r>
              <a:rPr lang="ru-RU" sz="3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алгебраической суммой</a:t>
            </a:r>
            <a:r>
              <a:rPr lang="ru-RU" sz="35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6" name="TextBox 7"/>
          <p:cNvSpPr txBox="1">
            <a:spLocks noChangeArrowheads="1"/>
          </p:cNvSpPr>
          <p:nvPr/>
        </p:nvSpPr>
        <p:spPr bwMode="auto">
          <a:xfrm>
            <a:off x="0" y="104775"/>
            <a:ext cx="31321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Вычитание</a:t>
            </a:r>
            <a:endParaRPr lang="en-US" sz="2000" b="1">
              <a:solidFill>
                <a:srgbClr val="151515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целых чисел</a:t>
            </a:r>
          </a:p>
        </p:txBody>
      </p:sp>
      <p:sp>
        <p:nvSpPr>
          <p:cNvPr id="21507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Алгебраическая сумма</a:t>
            </a:r>
          </a:p>
        </p:txBody>
      </p:sp>
      <p:sp>
        <p:nvSpPr>
          <p:cNvPr id="21508" name="TextBox 10"/>
          <p:cNvSpPr txBox="1">
            <a:spLocks noChangeArrowheads="1"/>
          </p:cNvSpPr>
          <p:nvPr/>
        </p:nvSpPr>
        <p:spPr bwMode="auto">
          <a:xfrm>
            <a:off x="250825" y="1268413"/>
            <a:ext cx="8642350" cy="3694112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rgbClr val="8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Примеры</a:t>
            </a:r>
          </a:p>
          <a:p>
            <a:pPr algn="ctr"/>
            <a:r>
              <a:rPr lang="ru-RU" sz="2800">
                <a:latin typeface="Verdana" pitchFamily="34" charset="0"/>
                <a:ea typeface="Verdana" pitchFamily="34" charset="0"/>
                <a:cs typeface="Verdana" pitchFamily="34" charset="0"/>
              </a:rPr>
              <a:t>Алгебраическими суммами</a:t>
            </a:r>
          </a:p>
          <a:p>
            <a:pPr algn="ctr"/>
            <a:r>
              <a:rPr lang="ru-RU" sz="2800">
                <a:latin typeface="Verdana" pitchFamily="34" charset="0"/>
                <a:ea typeface="Verdana" pitchFamily="34" charset="0"/>
                <a:cs typeface="Verdana" pitchFamily="34" charset="0"/>
              </a:rPr>
              <a:t>являются выражения:</a:t>
            </a:r>
          </a:p>
          <a:p>
            <a:pPr algn="ctr"/>
            <a:endParaRPr lang="ru-RU" sz="10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х – </a:t>
            </a:r>
            <a:r>
              <a:rPr lang="en-US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y – z</a:t>
            </a:r>
            <a:endParaRPr lang="ru-RU" sz="3500" b="1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en-US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a + b – c + d</a:t>
            </a:r>
            <a:endParaRPr lang="ru-RU" sz="3500" b="1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en-US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17 + (–3) – 21 – 2</a:t>
            </a:r>
            <a:endParaRPr lang="ru-RU" sz="3500" b="1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en-US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m – (n + k) + p</a:t>
            </a:r>
            <a:endParaRPr lang="ru-RU" sz="3500" b="1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104775"/>
            <a:ext cx="31321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Вычитание</a:t>
            </a:r>
            <a:endParaRPr lang="en-US" sz="2000" b="1">
              <a:solidFill>
                <a:srgbClr val="151515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целых чисел</a:t>
            </a:r>
          </a:p>
        </p:txBody>
      </p:sp>
      <p:sp>
        <p:nvSpPr>
          <p:cNvPr id="22531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Алгебраическая сумма</a:t>
            </a:r>
          </a:p>
        </p:txBody>
      </p:sp>
      <p:sp>
        <p:nvSpPr>
          <p:cNvPr id="22532" name="TextBox 10"/>
          <p:cNvSpPr txBox="1">
            <a:spLocks noChangeArrowheads="1"/>
          </p:cNvSpPr>
          <p:nvPr/>
        </p:nvSpPr>
        <p:spPr bwMode="auto">
          <a:xfrm>
            <a:off x="250825" y="1268413"/>
            <a:ext cx="8642350" cy="18161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>
                <a:latin typeface="Verdana" pitchFamily="34" charset="0"/>
                <a:ea typeface="Verdana" pitchFamily="34" charset="0"/>
                <a:cs typeface="Verdana" pitchFamily="34" charset="0"/>
              </a:rPr>
              <a:t>Название «</a:t>
            </a:r>
            <a:r>
              <a:rPr lang="ru-RU" sz="2800" b="1">
                <a:latin typeface="Verdana" pitchFamily="34" charset="0"/>
                <a:ea typeface="Verdana" pitchFamily="34" charset="0"/>
                <a:cs typeface="Verdana" pitchFamily="34" charset="0"/>
              </a:rPr>
              <a:t>алгебраическая сумма</a:t>
            </a:r>
            <a:r>
              <a:rPr lang="ru-RU" sz="2800">
                <a:latin typeface="Verdana" pitchFamily="34" charset="0"/>
                <a:ea typeface="Verdana" pitchFamily="34" charset="0"/>
                <a:cs typeface="Verdana" pitchFamily="34" charset="0"/>
              </a:rPr>
              <a:t>»</a:t>
            </a:r>
          </a:p>
          <a:p>
            <a:pPr algn="ctr"/>
            <a:r>
              <a:rPr lang="ru-RU" sz="2800">
                <a:latin typeface="Verdana" pitchFamily="34" charset="0"/>
                <a:ea typeface="Verdana" pitchFamily="34" charset="0"/>
                <a:cs typeface="Verdana" pitchFamily="34" charset="0"/>
              </a:rPr>
              <a:t>объясняется тем,</a:t>
            </a:r>
          </a:p>
          <a:p>
            <a:pPr algn="ctr"/>
            <a:r>
              <a:rPr lang="ru-RU" sz="2800">
                <a:latin typeface="Verdana" pitchFamily="34" charset="0"/>
                <a:ea typeface="Verdana" pitchFamily="34" charset="0"/>
                <a:cs typeface="Verdana" pitchFamily="34" charset="0"/>
              </a:rPr>
              <a:t>что любое такое выражение</a:t>
            </a:r>
          </a:p>
          <a:p>
            <a:pPr algn="ctr"/>
            <a:r>
              <a:rPr lang="ru-RU" sz="2800">
                <a:latin typeface="Verdana" pitchFamily="34" charset="0"/>
                <a:ea typeface="Verdana" pitchFamily="34" charset="0"/>
                <a:cs typeface="Verdana" pitchFamily="34" charset="0"/>
              </a:rPr>
              <a:t>может быть записано в виде </a:t>
            </a:r>
            <a:r>
              <a:rPr lang="ru-RU" sz="2800" b="1">
                <a:latin typeface="Verdana" pitchFamily="34" charset="0"/>
                <a:ea typeface="Verdana" pitchFamily="34" charset="0"/>
                <a:cs typeface="Verdana" pitchFamily="34" charset="0"/>
              </a:rPr>
              <a:t>суммы</a:t>
            </a:r>
            <a:r>
              <a:rPr lang="ru-RU" sz="2800">
                <a:latin typeface="Verdana" pitchFamily="34" charset="0"/>
                <a:ea typeface="Verdana" pitchFamily="34" charset="0"/>
                <a:cs typeface="Verdana" pitchFamily="34" charset="0"/>
              </a:rPr>
              <a:t>:</a:t>
            </a:r>
            <a:endParaRPr lang="ru-RU" sz="35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50825" y="3157538"/>
            <a:ext cx="8642350" cy="63182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х</a:t>
            </a:r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 – </a:t>
            </a:r>
            <a:r>
              <a:rPr lang="en-US" sz="3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y</a:t>
            </a:r>
            <a:r>
              <a:rPr lang="en-US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 – </a:t>
            </a:r>
            <a:r>
              <a:rPr lang="en-US" sz="3500" b="1">
                <a:solidFill>
                  <a:srgbClr val="0F4D1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</a:t>
            </a:r>
            <a:r>
              <a:rPr lang="en-US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 = </a:t>
            </a:r>
            <a:r>
              <a:rPr lang="ru-RU" sz="3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х</a:t>
            </a:r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 + (</a:t>
            </a:r>
            <a:r>
              <a:rPr lang="ru-RU" sz="3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–</a:t>
            </a:r>
            <a:r>
              <a:rPr lang="en-US" sz="3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y</a:t>
            </a:r>
            <a:r>
              <a:rPr lang="en-US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) + (</a:t>
            </a:r>
            <a:r>
              <a:rPr lang="en-US" sz="3500" b="1">
                <a:solidFill>
                  <a:srgbClr val="0F4D1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–z</a:t>
            </a:r>
            <a:r>
              <a:rPr lang="en-US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50825" y="3833813"/>
            <a:ext cx="8642350" cy="1077912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17</a:t>
            </a:r>
            <a:r>
              <a:rPr lang="en-US" sz="3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+ (</a:t>
            </a:r>
            <a:r>
              <a:rPr lang="en-US" sz="3200" b="1" dirty="0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–3</a:t>
            </a:r>
            <a:r>
              <a:rPr lang="en-US" sz="3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 – </a:t>
            </a:r>
            <a:r>
              <a:rPr lang="en-US" sz="3200" b="1" dirty="0">
                <a:solidFill>
                  <a:srgbClr val="0F4D1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21</a:t>
            </a:r>
            <a:r>
              <a:rPr lang="en-US" sz="3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– </a:t>
            </a: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r>
              <a:rPr lang="en-US" sz="3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=</a:t>
            </a:r>
            <a:endParaRPr lang="ru-RU" sz="32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= </a:t>
            </a:r>
            <a:r>
              <a:rPr lang="en-US" sz="32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17</a:t>
            </a:r>
            <a:r>
              <a:rPr lang="en-US" sz="3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+ (</a:t>
            </a:r>
            <a:r>
              <a:rPr lang="en-US" sz="3200" b="1" dirty="0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–3</a:t>
            </a:r>
            <a:r>
              <a:rPr lang="en-US" sz="3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 + (</a:t>
            </a:r>
            <a:r>
              <a:rPr lang="en-US" sz="3200" b="1" dirty="0">
                <a:solidFill>
                  <a:srgbClr val="0F4D1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–21</a:t>
            </a:r>
            <a:r>
              <a:rPr lang="en-US" sz="3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 + (</a:t>
            </a: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–2</a:t>
            </a:r>
            <a:r>
              <a:rPr lang="en-US" sz="3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);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50825" y="4959350"/>
            <a:ext cx="8642350" cy="584200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</a:t>
            </a:r>
            <a:r>
              <a:rPr lang="en-US" sz="3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+ </a:t>
            </a:r>
            <a:r>
              <a:rPr lang="en-US" sz="3200" b="1" dirty="0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</a:t>
            </a:r>
            <a:r>
              <a:rPr lang="en-US" sz="3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– </a:t>
            </a:r>
            <a:r>
              <a:rPr lang="en-US" sz="3200" b="1" dirty="0">
                <a:solidFill>
                  <a:srgbClr val="0F4D1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</a:t>
            </a:r>
            <a:r>
              <a:rPr lang="en-US" sz="3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+ </a:t>
            </a: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</a:t>
            </a:r>
            <a:r>
              <a:rPr lang="en-US" sz="3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= </a:t>
            </a:r>
            <a:r>
              <a:rPr lang="en-US" sz="32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</a:t>
            </a:r>
            <a:r>
              <a:rPr lang="en-US" sz="3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+ </a:t>
            </a:r>
            <a:r>
              <a:rPr lang="en-US" sz="3200" b="1" dirty="0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</a:t>
            </a:r>
            <a:r>
              <a:rPr lang="en-US" sz="3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+ (</a:t>
            </a:r>
            <a:r>
              <a:rPr lang="en-US" sz="3200" b="1" dirty="0">
                <a:solidFill>
                  <a:srgbClr val="0F4D1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–c</a:t>
            </a:r>
            <a:r>
              <a:rPr lang="en-US" sz="3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 + </a:t>
            </a: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250825" y="5589588"/>
            <a:ext cx="8642350" cy="107632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</a:t>
            </a:r>
            <a:r>
              <a:rPr lang="en-US" sz="3200" b="1">
                <a:latin typeface="Verdana" pitchFamily="34" charset="0"/>
                <a:ea typeface="Verdana" pitchFamily="34" charset="0"/>
                <a:cs typeface="Verdana" pitchFamily="34" charset="0"/>
              </a:rPr>
              <a:t> – (</a:t>
            </a:r>
            <a:r>
              <a:rPr lang="en-US" sz="32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 + k</a:t>
            </a:r>
            <a:r>
              <a:rPr lang="en-US" sz="3200" b="1">
                <a:latin typeface="Verdana" pitchFamily="34" charset="0"/>
                <a:ea typeface="Verdana" pitchFamily="34" charset="0"/>
                <a:cs typeface="Verdana" pitchFamily="34" charset="0"/>
              </a:rPr>
              <a:t>) + </a:t>
            </a:r>
            <a:r>
              <a:rPr lang="en-US" sz="3200" b="1">
                <a:solidFill>
                  <a:srgbClr val="0F4D1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</a:t>
            </a:r>
            <a:r>
              <a:rPr lang="en-US" sz="3200" b="1">
                <a:latin typeface="Verdana" pitchFamily="34" charset="0"/>
                <a:ea typeface="Verdana" pitchFamily="34" charset="0"/>
                <a:cs typeface="Verdana" pitchFamily="34" charset="0"/>
              </a:rPr>
              <a:t> =</a:t>
            </a:r>
            <a:endParaRPr lang="ru-RU" sz="3200" b="1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r"/>
            <a:r>
              <a:rPr lang="ru-RU" sz="3200" b="1">
                <a:latin typeface="Verdana" pitchFamily="34" charset="0"/>
                <a:ea typeface="Verdana" pitchFamily="34" charset="0"/>
                <a:cs typeface="Verdana" pitchFamily="34" charset="0"/>
              </a:rPr>
              <a:t> = </a:t>
            </a:r>
            <a:r>
              <a:rPr lang="en-US" sz="32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</a:t>
            </a:r>
            <a:r>
              <a:rPr lang="en-US" sz="3200" b="1">
                <a:latin typeface="Verdana" pitchFamily="34" charset="0"/>
                <a:ea typeface="Verdana" pitchFamily="34" charset="0"/>
                <a:cs typeface="Verdana" pitchFamily="34" charset="0"/>
              </a:rPr>
              <a:t> + (</a:t>
            </a:r>
            <a:r>
              <a:rPr lang="en-US" sz="32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–n</a:t>
            </a:r>
            <a:r>
              <a:rPr lang="en-US" sz="3200" b="1">
                <a:latin typeface="Verdana" pitchFamily="34" charset="0"/>
                <a:ea typeface="Verdana" pitchFamily="34" charset="0"/>
                <a:cs typeface="Verdana" pitchFamily="34" charset="0"/>
              </a:rPr>
              <a:t>) + (</a:t>
            </a:r>
            <a:r>
              <a:rPr lang="en-US" sz="32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–k</a:t>
            </a:r>
            <a:r>
              <a:rPr lang="en-US" sz="3200" b="1">
                <a:latin typeface="Verdana" pitchFamily="34" charset="0"/>
                <a:ea typeface="Verdana" pitchFamily="34" charset="0"/>
                <a:cs typeface="Verdana" pitchFamily="34" charset="0"/>
              </a:rPr>
              <a:t>) + </a:t>
            </a:r>
            <a:r>
              <a:rPr lang="en-US" sz="3200" b="1">
                <a:solidFill>
                  <a:srgbClr val="0F4D1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</a:t>
            </a:r>
            <a:endParaRPr lang="ru-RU" sz="3200" b="1">
              <a:solidFill>
                <a:srgbClr val="0F4D1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2" grpId="0" animBg="1"/>
      <p:bldP spid="13" grpId="0" animBg="1"/>
      <p:bldP spid="14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1231</TotalTime>
  <Words>503</Words>
  <Application>Microsoft Office PowerPoint</Application>
  <PresentationFormat>Экран (4:3)</PresentationFormat>
  <Paragraphs>145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Calibri</vt:lpstr>
      <vt:lpstr>Arial</vt:lpstr>
      <vt:lpstr>Verdana</vt:lpstr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Roman</dc:creator>
  <cp:lastModifiedBy>www.PHILka.RU</cp:lastModifiedBy>
  <cp:revision>175</cp:revision>
  <dcterms:created xsi:type="dcterms:W3CDTF">2012-12-15T11:02:59Z</dcterms:created>
  <dcterms:modified xsi:type="dcterms:W3CDTF">2013-12-21T17:14:27Z</dcterms:modified>
</cp:coreProperties>
</file>