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5" r:id="rId2"/>
    <p:sldId id="344" r:id="rId3"/>
    <p:sldId id="267" r:id="rId4"/>
    <p:sldId id="361" r:id="rId5"/>
    <p:sldId id="351" r:id="rId6"/>
    <p:sldId id="309" r:id="rId7"/>
    <p:sldId id="354" r:id="rId8"/>
    <p:sldId id="362" r:id="rId9"/>
    <p:sldId id="334" r:id="rId10"/>
    <p:sldId id="364" r:id="rId11"/>
    <p:sldId id="365" r:id="rId12"/>
    <p:sldId id="363" r:id="rId13"/>
    <p:sldId id="358" r:id="rId14"/>
    <p:sldId id="366" r:id="rId15"/>
    <p:sldId id="313" r:id="rId16"/>
    <p:sldId id="33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009900"/>
    <a:srgbClr val="DDDDDD"/>
    <a:srgbClr val="C0C0C0"/>
    <a:srgbClr val="FFFFCC"/>
    <a:srgbClr val="FFCCFF"/>
    <a:srgbClr val="FFECE0"/>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8" autoAdjust="0"/>
    <p:restoredTop sz="83019" autoAdjust="0"/>
  </p:normalViewPr>
  <p:slideViewPr>
    <p:cSldViewPr>
      <p:cViewPr varScale="1">
        <p:scale>
          <a:sx n="58" d="100"/>
          <a:sy n="58" d="100"/>
        </p:scale>
        <p:origin x="-1614" y="-90"/>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2C673-0426-4FE7-A093-90AECC5A5AB2}" type="datetimeFigureOut">
              <a:rPr lang="ru-RU" smtClean="0"/>
              <a:pPr/>
              <a:t>26.11.2013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96FE9-AB77-4821-AD11-CF786A8200A3}" type="slidenum">
              <a:rPr lang="ru-RU" smtClean="0"/>
              <a:pPr/>
              <a:t>‹#›</a:t>
            </a:fld>
            <a:endParaRPr lang="ru-RU"/>
          </a:p>
        </p:txBody>
      </p:sp>
    </p:spTree>
    <p:extLst>
      <p:ext uri="{BB962C8B-B14F-4D97-AF65-F5344CB8AC3E}">
        <p14:creationId xmlns:p14="http://schemas.microsoft.com/office/powerpoint/2010/main" val="359531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Рисунок – ж. Новый солдат № 221 Французские рыцари 1200 - 1300</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Рисунок – ж. Новый солдат № 10 Английские рыцари 1200 - 1300</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a:t>
            </a:fld>
            <a:endParaRPr lang="ru-RU"/>
          </a:p>
        </p:txBody>
      </p:sp>
    </p:spTree>
    <p:extLst>
      <p:ext uri="{BB962C8B-B14F-4D97-AF65-F5344CB8AC3E}">
        <p14:creationId xmlns:p14="http://schemas.microsoft.com/office/powerpoint/2010/main" val="135631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Анимация поставлена на щелчок. Происходит выцветание задания и появление схемы.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11</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auto" latinLnBrk="0" hangingPunct="1"/>
            <a:r>
              <a:rPr lang="ru-RU" sz="1200" kern="1200" dirty="0" smtClean="0">
                <a:solidFill>
                  <a:schemeClr val="tx1"/>
                </a:solidFill>
                <a:latin typeface="+mn-lt"/>
                <a:ea typeface="+mn-ea"/>
                <a:cs typeface="+mn-cs"/>
              </a:rPr>
              <a:t>герб Франции (</a:t>
            </a:r>
            <a:r>
              <a:rPr lang="ru-RU" sz="1200" kern="1200" dirty="0" err="1" smtClean="0">
                <a:solidFill>
                  <a:schemeClr val="tx1"/>
                </a:solidFill>
                <a:latin typeface="+mn-lt"/>
                <a:ea typeface="+mn-ea"/>
                <a:cs typeface="+mn-cs"/>
              </a:rPr>
              <a:t>Капетинги</a:t>
            </a:r>
            <a:r>
              <a:rPr lang="ru-RU" sz="1200"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http://upload.wikimedia.org/wikipedia/commons/thumb/1/13/Blason_France_moderne.svg/545px-Blason_France_moderne.svg.png</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Герб Англии (Плантагенеты) - </a:t>
            </a:r>
            <a:r>
              <a:rPr lang="en-US" sz="1200" dirty="0" smtClean="0">
                <a:effectLst/>
                <a:latin typeface="+mn-lt"/>
                <a:ea typeface="Calibri"/>
                <a:cs typeface="Times New Roman"/>
              </a:rPr>
              <a:t>http://upload.wikimedia.org/wikipedia/commons/thumb/d/dd/Royal_Arms_of_England_%281198-1340%29.svg/410px-Royal_Arms_of_England_%281198-1340%29.svg.png</a:t>
            </a:r>
            <a:endParaRPr lang="ru-RU" sz="1200"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12</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Рисунок – ж. Новый солдат №</a:t>
            </a:r>
            <a:r>
              <a:rPr lang="ru-RU" sz="1200" baseline="0" dirty="0" smtClean="0">
                <a:effectLst/>
                <a:latin typeface="+mn-lt"/>
                <a:ea typeface="Calibri"/>
                <a:cs typeface="Times New Roman"/>
              </a:rPr>
              <a:t> 10 Английские рыцари 1200 – 1300.</a:t>
            </a:r>
            <a:endParaRPr lang="ru-RU" sz="1200"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13</a:t>
            </a:fld>
            <a:endParaRPr lang="ru-RU"/>
          </a:p>
        </p:txBody>
      </p:sp>
    </p:spTree>
    <p:extLst>
      <p:ext uri="{BB962C8B-B14F-4D97-AF65-F5344CB8AC3E}">
        <p14:creationId xmlns:p14="http://schemas.microsoft.com/office/powerpoint/2010/main" val="303785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14</a:t>
            </a:fld>
            <a:endParaRPr lang="ru-RU"/>
          </a:p>
        </p:txBody>
      </p:sp>
    </p:spTree>
    <p:extLst>
      <p:ext uri="{BB962C8B-B14F-4D97-AF65-F5344CB8AC3E}">
        <p14:creationId xmlns:p14="http://schemas.microsoft.com/office/powerpoint/2010/main" val="303785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15</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auto" latinLnBrk="0" hangingPunct="1"/>
            <a:r>
              <a:rPr lang="ru-RU" sz="1200" kern="1200" dirty="0" smtClean="0">
                <a:solidFill>
                  <a:schemeClr val="tx1"/>
                </a:solidFill>
                <a:latin typeface="+mn-lt"/>
                <a:ea typeface="+mn-ea"/>
                <a:cs typeface="+mn-cs"/>
              </a:rPr>
              <a:t>герб Франции (</a:t>
            </a:r>
            <a:r>
              <a:rPr lang="ru-RU" sz="1200" kern="1200" dirty="0" err="1" smtClean="0">
                <a:solidFill>
                  <a:schemeClr val="tx1"/>
                </a:solidFill>
                <a:latin typeface="+mn-lt"/>
                <a:ea typeface="+mn-ea"/>
                <a:cs typeface="+mn-cs"/>
              </a:rPr>
              <a:t>Капетинги</a:t>
            </a:r>
            <a:r>
              <a:rPr lang="ru-RU" sz="1200"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http://upload.wikimedia.org/wikipedia/commons/thumb/1/13/Blason_France_moderne.svg/545px-Blason_France_moderne.svg.png</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Герб Англии (Плантагенеты) - </a:t>
            </a:r>
            <a:r>
              <a:rPr lang="en-US" sz="1200" dirty="0" smtClean="0">
                <a:effectLst/>
                <a:latin typeface="+mn-lt"/>
                <a:ea typeface="Calibri"/>
                <a:cs typeface="Times New Roman"/>
              </a:rPr>
              <a:t>http://upload.wikimedia.org/wikipedia/commons/thumb/d/dd/Royal_Arms_of_England_%281198-1340%29.svg/410px-Royal_Arms_of_England_%281198-1340%29.svg.png</a:t>
            </a:r>
            <a:endParaRPr lang="ru-RU" sz="120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16</a:t>
            </a:fld>
            <a:endParaRPr lang="ru-RU"/>
          </a:p>
        </p:txBody>
      </p:sp>
    </p:spTree>
    <p:extLst>
      <p:ext uri="{BB962C8B-B14F-4D97-AF65-F5344CB8AC3E}">
        <p14:creationId xmlns:p14="http://schemas.microsoft.com/office/powerpoint/2010/main" val="153606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2</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Анимация поставлена на щелчок. Вопрос исчезает, возникает авторская формулировка проблемной ситуации</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3</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Анимация поставлена на щелчок. Происходит выцветание задания и появление таблицы. Заполнение таблицы в режиме просмотра</a:t>
            </a:r>
            <a:r>
              <a:rPr lang="ru-RU" baseline="0" dirty="0" smtClean="0"/>
              <a:t> происходит при использовании встроенных средств </a:t>
            </a:r>
            <a:r>
              <a:rPr lang="en-US" baseline="0" dirty="0" smtClean="0"/>
              <a:t>Microsoft PPT</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Рисунки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герб Франции (</a:t>
            </a:r>
            <a:r>
              <a:rPr lang="ru-RU" sz="1200" kern="1200" dirty="0" err="1" smtClean="0">
                <a:solidFill>
                  <a:schemeClr val="tx1"/>
                </a:solidFill>
                <a:effectLst/>
                <a:latin typeface="+mn-lt"/>
                <a:ea typeface="+mn-ea"/>
                <a:cs typeface="+mn-cs"/>
              </a:rPr>
              <a:t>Капетинги</a:t>
            </a:r>
            <a:r>
              <a:rPr lang="ru-R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http://upload.wikimedia.org/wikipedia/commons/thumb/1/13/Blason_France_moderne.svg/545px-Blason_France_moderne.svg.png</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Герб Англии (Эдуард Исповедник Англо-саксонская династия)– </a:t>
            </a:r>
            <a:r>
              <a:rPr lang="en-US" sz="1200" kern="1200" dirty="0" smtClean="0">
                <a:solidFill>
                  <a:schemeClr val="tx1"/>
                </a:solidFill>
                <a:effectLst/>
                <a:latin typeface="+mn-lt"/>
                <a:ea typeface="+mn-ea"/>
                <a:cs typeface="+mn-cs"/>
              </a:rPr>
              <a:t>http://i255.photobucket.com/albums/hh121/Aleks_Aki/Kings%20of%20England/011042-1066IV.gif</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Герб Нормандии - </a:t>
            </a:r>
            <a:r>
              <a:rPr lang="en-US" sz="1200" kern="1200" dirty="0" smtClean="0">
                <a:solidFill>
                  <a:schemeClr val="tx1"/>
                </a:solidFill>
                <a:effectLst/>
                <a:latin typeface="+mn-lt"/>
                <a:ea typeface="+mn-ea"/>
                <a:cs typeface="+mn-cs"/>
              </a:rPr>
              <a:t>http://upload.wikimedia.org/wikipedia/commons/0/07/Blason_Normandie.png</a:t>
            </a:r>
            <a:endParaRPr lang="ru-RU" dirty="0" smtClean="0">
              <a:effectLst/>
            </a:endParaRPr>
          </a:p>
          <a:p>
            <a:pPr marL="0" indent="0">
              <a:buNone/>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Анимация поставлена на щелчок. Вопрос исчезает, возникает карта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a:t>
            </a:r>
            <a:r>
              <a:rPr lang="ru-RU" sz="1200" kern="1200" dirty="0" smtClean="0">
                <a:solidFill>
                  <a:schemeClr val="tx1"/>
                </a:solidFill>
                <a:effectLst/>
                <a:latin typeface="+mn-lt"/>
                <a:ea typeface="+mn-ea"/>
                <a:cs typeface="+mn-cs"/>
              </a:rPr>
              <a:t>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7</a:t>
            </a:fld>
            <a:endParaRPr lang="ru-RU"/>
          </a:p>
        </p:txBody>
      </p:sp>
    </p:spTree>
    <p:extLst>
      <p:ext uri="{BB962C8B-B14F-4D97-AF65-F5344CB8AC3E}">
        <p14:creationId xmlns:p14="http://schemas.microsoft.com/office/powerpoint/2010/main" val="68968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Анимация поставлена на щелчок. Вопрос исчезает, возникает карта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8</a:t>
            </a:fld>
            <a:endParaRPr lang="ru-RU"/>
          </a:p>
        </p:txBody>
      </p:sp>
    </p:spTree>
    <p:extLst>
      <p:ext uri="{BB962C8B-B14F-4D97-AF65-F5344CB8AC3E}">
        <p14:creationId xmlns:p14="http://schemas.microsoft.com/office/powerpoint/2010/main" val="68968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Анимация поставлена на щелчок. Происходит выцветание задания и появление схемы.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9</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10</a:t>
            </a:fld>
            <a:endParaRPr lang="ru-RU"/>
          </a:p>
        </p:txBody>
      </p:sp>
    </p:spTree>
    <p:extLst>
      <p:ext uri="{BB962C8B-B14F-4D97-AF65-F5344CB8AC3E}">
        <p14:creationId xmlns:p14="http://schemas.microsoft.com/office/powerpoint/2010/main" val="258147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978910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32167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367029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217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237845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0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919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Дата 2"/>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964634-1B0A-4092-B6DA-2DC271DEADBF}" type="slidenum">
              <a:rPr lang="ru-RU" smtClean="0"/>
              <a:pPr/>
              <a:t>‹#›</a:t>
            </a:fld>
            <a:endParaRPr lang="ru-RU" dirty="0"/>
          </a:p>
        </p:txBody>
      </p:sp>
      <p:pic>
        <p:nvPicPr>
          <p:cNvPr id="7"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8000"/>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6122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964634-1B0A-4092-B6DA-2DC271DEADBF}" type="slidenum">
              <a:rPr lang="ru-RU" smtClean="0"/>
              <a:pPr/>
              <a:t>‹#›</a:t>
            </a:fld>
            <a:endParaRPr lang="ru-RU"/>
          </a:p>
        </p:txBody>
      </p:sp>
      <p:pic>
        <p:nvPicPr>
          <p:cNvPr id="5" name="Picture 5"/>
          <p:cNvPicPr>
            <a:picLocks noChangeAspect="1"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Tree>
    <p:extLst>
      <p:ext uri="{BB962C8B-B14F-4D97-AF65-F5344CB8AC3E}">
        <p14:creationId xmlns:p14="http://schemas.microsoft.com/office/powerpoint/2010/main" val="1965740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40864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66212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9762"/>
            <a:ext cx="8640960" cy="119755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251520" y="1495325"/>
            <a:ext cx="8640960" cy="4741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68CD-61DD-465B-9B73-5FA82F00B5B8}" type="datetimeFigureOut">
              <a:rPr lang="ru-RU" smtClean="0"/>
              <a:pPr/>
              <a:t>26.11.2013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64634-1B0A-4092-B6DA-2DC271DEADBF}" type="slidenum">
              <a:rPr lang="ru-RU" smtClean="0"/>
              <a:pPr/>
              <a:t>‹#›</a:t>
            </a:fld>
            <a:endParaRPr lang="ru-RU"/>
          </a:p>
        </p:txBody>
      </p:sp>
    </p:spTree>
    <p:extLst>
      <p:ext uri="{BB962C8B-B14F-4D97-AF65-F5344CB8AC3E}">
        <p14:creationId xmlns:p14="http://schemas.microsoft.com/office/powerpoint/2010/main" val="199721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2736000"/>
            <a:ext cx="2016878" cy="3600000"/>
          </a:xfrm>
          <a:prstGeom prst="rect">
            <a:avLst/>
          </a:prstGeom>
          <a:noFill/>
          <a:ln w="9525">
            <a:noFill/>
            <a:miter lim="800000"/>
            <a:headEnd/>
            <a:tailEnd/>
          </a:ln>
        </p:spPr>
      </p:pic>
      <p:sp>
        <p:nvSpPr>
          <p:cNvPr id="4" name="Прямоугольник 3"/>
          <p:cNvSpPr/>
          <p:nvPr/>
        </p:nvSpPr>
        <p:spPr>
          <a:xfrm>
            <a:off x="6394529" y="6488668"/>
            <a:ext cx="2749471" cy="369332"/>
          </a:xfrm>
          <a:prstGeom prst="rect">
            <a:avLst/>
          </a:prstGeom>
        </p:spPr>
        <p:txBody>
          <a:bodyPr wrap="none">
            <a:spAutoFit/>
          </a:bodyPr>
          <a:lstStyle/>
          <a:p>
            <a:r>
              <a:rPr lang="ru-RU" dirty="0"/>
              <a:t>© ООО «</a:t>
            </a:r>
            <a:r>
              <a:rPr lang="ru-RU" dirty="0" err="1"/>
              <a:t>Баласс</a:t>
            </a:r>
            <a:r>
              <a:rPr lang="ru-RU" dirty="0"/>
              <a:t>», </a:t>
            </a:r>
            <a:r>
              <a:rPr lang="ru-RU" dirty="0" smtClean="0"/>
              <a:t>2013</a:t>
            </a:r>
            <a:endParaRPr lang="ru-RU" dirty="0"/>
          </a:p>
        </p:txBody>
      </p:sp>
      <p:sp>
        <p:nvSpPr>
          <p:cNvPr id="5" name="Подзаголовок 2"/>
          <p:cNvSpPr txBox="1">
            <a:spLocks/>
          </p:cNvSpPr>
          <p:nvPr/>
        </p:nvSpPr>
        <p:spPr>
          <a:xfrm>
            <a:off x="0" y="6237312"/>
            <a:ext cx="5940152" cy="646331"/>
          </a:xfrm>
          <a:prstGeom prst="rect">
            <a:avLst/>
          </a:prstGeom>
        </p:spPr>
        <p:txBody>
          <a:bodyPr vert="horz" wrap="square" lIns="91440" tIns="45720" rIns="91440" bIns="45720" rtlCol="0" anchor="ctr" anchorCtr="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spcBef>
                <a:spcPts val="0"/>
              </a:spcBef>
              <a:spcAft>
                <a:spcPct val="0"/>
              </a:spcAft>
            </a:pPr>
            <a:r>
              <a:rPr lang="ru-RU" sz="1200" dirty="0">
                <a:solidFill>
                  <a:schemeClr val="bg1">
                    <a:lumMod val="50000"/>
                  </a:schemeClr>
                </a:solidFill>
              </a:rPr>
              <a:t>Образовательная система «Школа 2100». </a:t>
            </a:r>
            <a:endParaRPr lang="ru-RU" sz="1200" dirty="0" smtClean="0">
              <a:solidFill>
                <a:schemeClr val="bg1">
                  <a:lumMod val="50000"/>
                </a:schemeClr>
              </a:solidFill>
            </a:endParaRPr>
          </a:p>
          <a:p>
            <a:pPr algn="l" fontAlgn="base">
              <a:spcBef>
                <a:spcPts val="0"/>
              </a:spcBef>
              <a:spcAft>
                <a:spcPct val="0"/>
              </a:spcAft>
            </a:pPr>
            <a:r>
              <a:rPr lang="ru-RU" sz="1200" dirty="0" smtClean="0">
                <a:solidFill>
                  <a:schemeClr val="bg1">
                    <a:lumMod val="50000"/>
                  </a:schemeClr>
                </a:solidFill>
              </a:rPr>
              <a:t>Данилов </a:t>
            </a:r>
            <a:r>
              <a:rPr lang="ru-RU" sz="1200" dirty="0">
                <a:solidFill>
                  <a:schemeClr val="bg1">
                    <a:lumMod val="50000"/>
                  </a:schemeClr>
                </a:solidFill>
              </a:rPr>
              <a:t>Д.Д. и </a:t>
            </a:r>
            <a:r>
              <a:rPr lang="ru-RU" sz="1200" dirty="0" smtClean="0">
                <a:solidFill>
                  <a:schemeClr val="bg1">
                    <a:lumMod val="50000"/>
                  </a:schemeClr>
                </a:solidFill>
              </a:rPr>
              <a:t>др. Всеобщая </a:t>
            </a:r>
            <a:r>
              <a:rPr lang="ru-RU" sz="1200" dirty="0">
                <a:solidFill>
                  <a:schemeClr val="bg1">
                    <a:lumMod val="50000"/>
                  </a:schemeClr>
                </a:solidFill>
              </a:rPr>
              <a:t>история. </a:t>
            </a:r>
            <a:r>
              <a:rPr lang="en-US" sz="1200" dirty="0" smtClean="0">
                <a:solidFill>
                  <a:schemeClr val="bg1">
                    <a:lumMod val="50000"/>
                  </a:schemeClr>
                </a:solidFill>
              </a:rPr>
              <a:t>6</a:t>
            </a:r>
            <a:r>
              <a:rPr lang="ru-RU" sz="1200" dirty="0" smtClean="0">
                <a:solidFill>
                  <a:schemeClr val="bg1">
                    <a:lumMod val="50000"/>
                  </a:schemeClr>
                </a:solidFill>
              </a:rPr>
              <a:t> </a:t>
            </a:r>
            <a:r>
              <a:rPr lang="ru-RU" sz="1200" dirty="0">
                <a:solidFill>
                  <a:schemeClr val="bg1">
                    <a:lumMod val="50000"/>
                  </a:schemeClr>
                </a:solidFill>
              </a:rPr>
              <a:t>класс. История Средних веков  § </a:t>
            </a:r>
            <a:r>
              <a:rPr lang="ru-RU" sz="1200" dirty="0" smtClean="0">
                <a:solidFill>
                  <a:schemeClr val="bg1">
                    <a:lumMod val="50000"/>
                  </a:schemeClr>
                </a:solidFill>
              </a:rPr>
              <a:t>16</a:t>
            </a:r>
            <a:endParaRPr lang="ru-RU" sz="1200" dirty="0">
              <a:solidFill>
                <a:schemeClr val="bg1">
                  <a:lumMod val="50000"/>
                </a:schemeClr>
              </a:solidFill>
            </a:endParaRPr>
          </a:p>
          <a:p>
            <a:pPr algn="l" fontAlgn="base">
              <a:spcBef>
                <a:spcPts val="0"/>
              </a:spcBef>
              <a:spcAft>
                <a:spcPct val="0"/>
              </a:spcAft>
            </a:pPr>
            <a:r>
              <a:rPr lang="ru-RU" sz="1200" dirty="0">
                <a:solidFill>
                  <a:schemeClr val="bg1">
                    <a:lumMod val="50000"/>
                  </a:schemeClr>
                </a:solidFill>
              </a:rPr>
              <a:t>Автор презентации: Казаринова Н. В. (учитель, г. Йошкар-Ола)</a:t>
            </a:r>
          </a:p>
        </p:txBody>
      </p:sp>
      <p:sp>
        <p:nvSpPr>
          <p:cNvPr id="7" name="Заголовок 6"/>
          <p:cNvSpPr>
            <a:spLocks noGrp="1"/>
          </p:cNvSpPr>
          <p:nvPr>
            <p:ph type="ctrTitle"/>
          </p:nvPr>
        </p:nvSpPr>
        <p:spPr/>
        <p:txBody>
          <a:bodyPr/>
          <a:lstStyle/>
          <a:p>
            <a:r>
              <a:rPr lang="ru-RU" dirty="0" smtClean="0"/>
              <a:t>РАЗДРОБЛЕННОСТЬ В АНГЛИИ И ФРАНЦИИ</a:t>
            </a:r>
            <a:endParaRPr lang="ru-RU" dirty="0"/>
          </a:p>
        </p:txBody>
      </p:sp>
      <p:pic>
        <p:nvPicPr>
          <p:cNvPr id="6" name="Рисунок 5" descr="Лента_20.jpg"/>
          <p:cNvPicPr>
            <a:picLocks noChangeAspect="1"/>
          </p:cNvPicPr>
          <p:nvPr/>
        </p:nvPicPr>
        <p:blipFill>
          <a:blip r:embed="rId4" cstate="email">
            <a:clrChange>
              <a:clrFrom>
                <a:srgbClr val="FDFEFF"/>
              </a:clrFrom>
              <a:clrTo>
                <a:srgbClr val="FDFEFF">
                  <a:alpha val="0"/>
                </a:srgbClr>
              </a:clrTo>
            </a:clrChange>
          </a:blip>
          <a:stretch>
            <a:fillRect/>
          </a:stretch>
        </p:blipFill>
        <p:spPr>
          <a:xfrm>
            <a:off x="0" y="0"/>
            <a:ext cx="9144000" cy="555646"/>
          </a:xfrm>
          <a:prstGeom prst="rect">
            <a:avLst/>
          </a:prstGeom>
        </p:spPr>
      </p:pic>
      <p:pic>
        <p:nvPicPr>
          <p:cNvPr id="1026" name="Picture 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596336" y="3249352"/>
            <a:ext cx="1608904" cy="3348000"/>
          </a:xfrm>
          <a:prstGeom prst="rect">
            <a:avLst/>
          </a:prstGeom>
          <a:noFill/>
          <a:ln w="9525">
            <a:noFill/>
            <a:miter lim="800000"/>
            <a:headEnd/>
            <a:tailEnd/>
          </a:ln>
        </p:spPr>
      </p:pic>
    </p:spTree>
    <p:extLst>
      <p:ext uri="{BB962C8B-B14F-4D97-AF65-F5344CB8AC3E}">
        <p14:creationId xmlns:p14="http://schemas.microsoft.com/office/powerpoint/2010/main" val="16817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2000" y="952500"/>
            <a:ext cx="3312000" cy="5760000"/>
          </a:xfrm>
          <a:prstGeom prst="rect">
            <a:avLst/>
          </a:prstGeom>
          <a:noFill/>
          <a:ln w="9525">
            <a:solidFill>
              <a:schemeClr val="bg1"/>
            </a:solidFill>
            <a:miter lim="800000"/>
            <a:headEnd/>
            <a:tailEnd/>
          </a:ln>
        </p:spPr>
      </p:pic>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2800" dirty="0" smtClean="0"/>
              <a:t>КОРОЛИ ОТМЕНЯЮТ СТАРЫЕ ПОРЯДКИ</a:t>
            </a:r>
            <a:endParaRPr lang="ru-RU" sz="2800" dirty="0"/>
          </a:p>
        </p:txBody>
      </p:sp>
      <p:sp>
        <p:nvSpPr>
          <p:cNvPr id="6" name="TextBox 5"/>
          <p:cNvSpPr txBox="1"/>
          <p:nvPr/>
        </p:nvSpPr>
        <p:spPr>
          <a:xfrm>
            <a:off x="3707904" y="1268760"/>
            <a:ext cx="5184096" cy="646331"/>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ru-RU" sz="3600" dirty="0" smtClean="0"/>
              <a:t>Условные знаки</a:t>
            </a:r>
          </a:p>
        </p:txBody>
      </p:sp>
      <p:sp>
        <p:nvSpPr>
          <p:cNvPr id="9" name="Прямоугольник 8"/>
          <p:cNvSpPr/>
          <p:nvPr/>
        </p:nvSpPr>
        <p:spPr>
          <a:xfrm>
            <a:off x="3851920" y="2708920"/>
            <a:ext cx="1944216" cy="5760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851920" y="4077072"/>
            <a:ext cx="1944216" cy="5760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851920" y="5517232"/>
            <a:ext cx="1944216" cy="5760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51520" y="2132856"/>
            <a:ext cx="8640000" cy="2553891"/>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400" b="1" dirty="0" smtClean="0">
                <a:solidFill>
                  <a:srgbClr val="0070C0"/>
                </a:solidFill>
              </a:rPr>
              <a:t>Повышенный уровень. </a:t>
            </a:r>
            <a:r>
              <a:rPr lang="ru-RU" sz="2400" dirty="0" smtClean="0"/>
              <a:t>Придумай и нанеси на карту условные обозначения для доказательства того, что Франция преодолевает состояние раздробленности (запиши их в легенду). Обозначь на карте два свидетельства того, что связывает Англию и Францию в XIII веке.</a:t>
            </a:r>
            <a:endParaRPr lang="ru-RU" sz="2400" dirty="0"/>
          </a:p>
        </p:txBody>
      </p:sp>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52000" y="980728"/>
            <a:ext cx="8640000" cy="5486164"/>
          </a:xfrm>
          <a:prstGeom prst="rect">
            <a:avLst/>
          </a:prstGeom>
          <a:noFill/>
          <a:ln w="9525">
            <a:solidFill>
              <a:schemeClr val="bg1"/>
            </a:solidFill>
            <a:miter lim="800000"/>
            <a:headEnd/>
            <a:tailEnd/>
          </a:ln>
        </p:spPr>
      </p:pic>
      <p:sp>
        <p:nvSpPr>
          <p:cNvPr id="8" name="Скругленный прямоугольник 7"/>
          <p:cNvSpPr/>
          <p:nvPr/>
        </p:nvSpPr>
        <p:spPr>
          <a:xfrm>
            <a:off x="252000" y="2167349"/>
            <a:ext cx="8640000" cy="2485787"/>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60363"/>
            <a:r>
              <a:rPr lang="ru-RU" sz="2600" b="1" dirty="0" smtClean="0">
                <a:solidFill>
                  <a:srgbClr val="0070C0"/>
                </a:solidFill>
              </a:rPr>
              <a:t>Повышенный уровень. </a:t>
            </a:r>
            <a:r>
              <a:rPr lang="ru-RU" sz="2800" dirty="0" smtClean="0"/>
              <a:t>Нанеси на схему условные обозначения, чтобы доказать:</a:t>
            </a:r>
          </a:p>
          <a:p>
            <a:r>
              <a:rPr lang="ru-RU" sz="2800" dirty="0" smtClean="0"/>
              <a:t>во Франции в XII веке сохраняется раздробленность, но власть короля усиливается.</a:t>
            </a:r>
            <a:endParaRPr lang="ru-RU" sz="2600" dirty="0"/>
          </a:p>
        </p:txBody>
      </p:sp>
      <p:sp>
        <p:nvSpPr>
          <p:cNvPr id="3" name="Заголовок 2"/>
          <p:cNvSpPr>
            <a:spLocks noGrp="1"/>
          </p:cNvSpPr>
          <p:nvPr>
            <p:ph type="title"/>
          </p:nvPr>
        </p:nvSpPr>
        <p:spPr/>
        <p:txBody>
          <a:bodyPr>
            <a:normAutofit/>
          </a:bodyPr>
          <a:lstStyle/>
          <a:p>
            <a:r>
              <a:rPr lang="ru-RU" sz="2800" dirty="0" smtClean="0"/>
              <a:t>КОРОЛИ ОТМЕНЯЮТ СТАРЫЕ ПОРЯДКИ</a:t>
            </a:r>
            <a:endParaRPr lang="ru-RU" sz="2800" dirty="0"/>
          </a:p>
        </p:txBody>
      </p:sp>
      <p:pic>
        <p:nvPicPr>
          <p:cNvPr id="6" name="Picture 9"/>
          <p:cNvPicPr>
            <a:picLocks noChangeAspect="1" noChangeArrowheads="1"/>
          </p:cNvPicPr>
          <p:nvPr/>
        </p:nvPicPr>
        <p:blipFill>
          <a:blip r:embed="rId5"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2000" y="980728"/>
            <a:ext cx="8640000" cy="3200876"/>
            <a:chOff x="252000" y="2388364"/>
            <a:chExt cx="8640000" cy="3200876"/>
          </a:xfrm>
        </p:grpSpPr>
        <p:sp>
          <p:nvSpPr>
            <p:cNvPr id="8" name="Скругленный прямоугольник 7"/>
            <p:cNvSpPr/>
            <p:nvPr/>
          </p:nvSpPr>
          <p:spPr>
            <a:xfrm>
              <a:off x="252000" y="2388364"/>
              <a:ext cx="8640000" cy="3200876"/>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r>
                <a:rPr lang="ru-RU" sz="2600" dirty="0" smtClean="0"/>
                <a:t>	Почему в Англии к началу XIII века усилилась власть короля?</a:t>
              </a:r>
            </a:p>
            <a:p>
              <a:r>
                <a:rPr lang="ru-RU" sz="2600" dirty="0" smtClean="0"/>
                <a:t>	Почему во Франции к XIII веку усилилась власть короля?</a:t>
              </a:r>
            </a:p>
            <a:p>
              <a:r>
                <a:rPr lang="ru-RU" sz="2600" dirty="0" smtClean="0"/>
                <a:t>	Как ты считаешь, кто был прав в конфликте между Англией и Францией за право владения землями на западе Европы?</a:t>
              </a:r>
              <a:endParaRPr lang="ru-RU" sz="2600" dirty="0"/>
            </a:p>
          </p:txBody>
        </p:sp>
        <p:sp>
          <p:nvSpPr>
            <p:cNvPr id="5" name="Овал 4"/>
            <p:cNvSpPr>
              <a:spLocks noChangeAspect="1"/>
            </p:cNvSpPr>
            <p:nvPr/>
          </p:nvSpPr>
          <p:spPr>
            <a:xfrm>
              <a:off x="828000" y="2664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1" tIns="562479" rIns="15240" bIns="562477" numCol="1" spcCol="1270" anchor="ctr" anchorCtr="0">
              <a:noAutofit/>
            </a:bodyPr>
            <a:lstStyle/>
            <a:p>
              <a:pPr lvl="0" algn="ctr" defTabSz="1066800">
                <a:lnSpc>
                  <a:spcPct val="90000"/>
                </a:lnSpc>
                <a:spcBef>
                  <a:spcPct val="0"/>
                </a:spcBef>
                <a:spcAft>
                  <a:spcPct val="35000"/>
                </a:spcAft>
              </a:pPr>
              <a:endParaRPr lang="ru-RU" sz="2400" kern="1200"/>
            </a:p>
          </p:txBody>
        </p:sp>
        <p:sp>
          <p:nvSpPr>
            <p:cNvPr id="6" name="Овал 5"/>
            <p:cNvSpPr>
              <a:spLocks noChangeAspect="1"/>
            </p:cNvSpPr>
            <p:nvPr/>
          </p:nvSpPr>
          <p:spPr>
            <a:xfrm>
              <a:off x="828000" y="3456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1" tIns="562479" rIns="15240" bIns="562477" numCol="1" spcCol="1270" anchor="ctr" anchorCtr="0">
              <a:noAutofit/>
            </a:bodyPr>
            <a:lstStyle/>
            <a:p>
              <a:pPr lvl="0" algn="ctr" defTabSz="1066800">
                <a:lnSpc>
                  <a:spcPct val="90000"/>
                </a:lnSpc>
                <a:spcBef>
                  <a:spcPct val="0"/>
                </a:spcBef>
                <a:spcAft>
                  <a:spcPct val="35000"/>
                </a:spcAft>
              </a:pPr>
              <a:endParaRPr lang="ru-RU" sz="2400" kern="1200"/>
            </a:p>
          </p:txBody>
        </p:sp>
        <p:sp>
          <p:nvSpPr>
            <p:cNvPr id="9" name="Овал 8"/>
            <p:cNvSpPr>
              <a:spLocks noChangeAspect="1"/>
            </p:cNvSpPr>
            <p:nvPr/>
          </p:nvSpPr>
          <p:spPr>
            <a:xfrm>
              <a:off x="828000" y="4320000"/>
              <a:ext cx="252000" cy="252000"/>
            </a:xfrm>
            <a:prstGeom prst="ellipse">
              <a:avLst/>
            </a:pr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1" tIns="562479" rIns="15240" bIns="562477" numCol="1" spcCol="1270" anchor="ctr" anchorCtr="0">
              <a:noAutofit/>
            </a:bodyPr>
            <a:lstStyle/>
            <a:p>
              <a:pPr lvl="0" algn="ctr" defTabSz="1066800">
                <a:lnSpc>
                  <a:spcPct val="90000"/>
                </a:lnSpc>
                <a:spcBef>
                  <a:spcPct val="0"/>
                </a:spcBef>
                <a:spcAft>
                  <a:spcPct val="35000"/>
                </a:spcAft>
              </a:pPr>
              <a:endParaRPr lang="ru-RU" sz="2400" kern="1200" dirty="0"/>
            </a:p>
          </p:txBody>
        </p:sp>
      </p:gr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2800" dirty="0" smtClean="0"/>
              <a:t>КОРОЛИ ОТМЕНЯЮТ СТАРЫЕ ПОРЯДКИ</a:t>
            </a:r>
            <a:endParaRPr lang="ru-RU" sz="2800" dirty="0"/>
          </a:p>
        </p:txBody>
      </p:sp>
      <p:pic>
        <p:nvPicPr>
          <p:cNvPr id="12" name="Рисунок 11" descr="545px-Blason_France_moderne.svg.png"/>
          <p:cNvPicPr>
            <a:picLocks noChangeAspect="1"/>
          </p:cNvPicPr>
          <p:nvPr/>
        </p:nvPicPr>
        <p:blipFill>
          <a:blip r:embed="rId5" cstate="email"/>
          <a:stretch>
            <a:fillRect/>
          </a:stretch>
        </p:blipFill>
        <p:spPr>
          <a:xfrm>
            <a:off x="1548000" y="4284000"/>
            <a:ext cx="2289000" cy="2520000"/>
          </a:xfrm>
          <a:prstGeom prst="rect">
            <a:avLst/>
          </a:prstGeom>
        </p:spPr>
      </p:pic>
      <p:pic>
        <p:nvPicPr>
          <p:cNvPr id="13" name="Рисунок 12" descr="Royal_Arms_of_England_(1198-1340).svg.png"/>
          <p:cNvPicPr>
            <a:picLocks noChangeAspect="1"/>
          </p:cNvPicPr>
          <p:nvPr/>
        </p:nvPicPr>
        <p:blipFill>
          <a:blip r:embed="rId6" cstate="email"/>
          <a:stretch>
            <a:fillRect/>
          </a:stretch>
        </p:blipFill>
        <p:spPr>
          <a:xfrm>
            <a:off x="5292080" y="4284000"/>
            <a:ext cx="2161506" cy="2520000"/>
          </a:xfrm>
          <a:prstGeom prst="rect">
            <a:avLst/>
          </a:prstGeom>
        </p:spPr>
      </p:pic>
    </p:spTree>
    <p:extLst>
      <p:ext uri="{BB962C8B-B14F-4D97-AF65-F5344CB8AC3E}">
        <p14:creationId xmlns:p14="http://schemas.microsoft.com/office/powerpoint/2010/main" val="188997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60562"/>
            <a:ext cx="8640000" cy="153233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61950"/>
            <a:r>
              <a:rPr lang="ru-RU" sz="2800" b="1" dirty="0" smtClean="0">
                <a:solidFill>
                  <a:srgbClr val="0070C0"/>
                </a:solidFill>
              </a:rPr>
              <a:t>Повышенный уровень. </a:t>
            </a:r>
            <a:r>
              <a:rPr lang="ru-RU" sz="2800" dirty="0" smtClean="0"/>
              <a:t>Запиши своими словами, что такое сословно-представительная</a:t>
            </a:r>
          </a:p>
          <a:p>
            <a:r>
              <a:rPr lang="ru-RU" sz="2800" dirty="0" smtClean="0"/>
              <a:t>монархия. Проверь себя по словарю.</a:t>
            </a:r>
            <a:endParaRPr lang="ru-RU" sz="28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9"/>
          <p:cNvSpPr>
            <a:spLocks noGrp="1"/>
          </p:cNvSpPr>
          <p:nvPr>
            <p:ph type="title"/>
          </p:nvPr>
        </p:nvSpPr>
        <p:spPr/>
        <p:txBody>
          <a:bodyPr>
            <a:normAutofit fontScale="90000"/>
          </a:bodyPr>
          <a:lstStyle/>
          <a:p>
            <a:r>
              <a:rPr lang="ru-RU" sz="3600" dirty="0" smtClean="0"/>
              <a:t>ПОДДАННЫЕ ГОВОРЯТ С КОРОЛЯМИ</a:t>
            </a:r>
            <a:endParaRPr lang="ru-RU" sz="3600" dirty="0"/>
          </a:p>
        </p:txBody>
      </p:sp>
      <p:sp>
        <p:nvSpPr>
          <p:cNvPr id="11" name="TextBox 10"/>
          <p:cNvSpPr txBox="1"/>
          <p:nvPr/>
        </p:nvSpPr>
        <p:spPr>
          <a:xfrm>
            <a:off x="3491880" y="2820992"/>
            <a:ext cx="5184096" cy="3416320"/>
          </a:xfrm>
          <a:prstGeom prst="rect">
            <a:avLst/>
          </a:prstGeom>
          <a:solidFill>
            <a:schemeClr val="accent4">
              <a:lumMod val="20000"/>
              <a:lumOff val="80000"/>
            </a:schemeClr>
          </a:solidFill>
          <a:ln>
            <a:solidFill>
              <a:schemeClr val="accent1"/>
            </a:solidFill>
          </a:ln>
        </p:spPr>
        <p:txBody>
          <a:bodyPr wrap="square" rtlCol="0">
            <a:spAutoFit/>
          </a:bodyPr>
          <a:lstStyle/>
          <a:p>
            <a:r>
              <a:rPr lang="ru-RU" sz="3600" dirty="0" smtClean="0"/>
              <a:t>__________________________________</a:t>
            </a:r>
          </a:p>
          <a:p>
            <a:r>
              <a:rPr lang="ru-RU" sz="3600" dirty="0" smtClean="0"/>
              <a:t>_________________</a:t>
            </a:r>
          </a:p>
          <a:p>
            <a:r>
              <a:rPr lang="ru-RU" sz="3600" dirty="0" smtClean="0"/>
              <a:t>_________________</a:t>
            </a:r>
          </a:p>
          <a:p>
            <a:r>
              <a:rPr lang="ru-RU" sz="3600" dirty="0" smtClean="0"/>
              <a:t>_________________</a:t>
            </a:r>
          </a:p>
          <a:p>
            <a:r>
              <a:rPr lang="ru-RU" sz="3600" dirty="0" smtClean="0"/>
              <a:t>_________________</a:t>
            </a:r>
            <a:endParaRPr lang="ru-RU" sz="3600" dirty="0"/>
          </a:p>
        </p:txBody>
      </p:sp>
      <p:pic>
        <p:nvPicPr>
          <p:cNvPr id="4098" name="Picture 2"/>
          <p:cNvPicPr>
            <a:picLocks noChangeAspect="1" noChangeArrowheads="1"/>
          </p:cNvPicPr>
          <p:nvPr/>
        </p:nvPicPr>
        <p:blipFill>
          <a:blip r:embed="rId5" cstate="email"/>
          <a:srcRect/>
          <a:stretch>
            <a:fillRect/>
          </a:stretch>
        </p:blipFill>
        <p:spPr bwMode="auto">
          <a:xfrm>
            <a:off x="251520" y="2708920"/>
            <a:ext cx="2843808" cy="3888432"/>
          </a:xfrm>
          <a:prstGeom prst="roundRect">
            <a:avLst>
              <a:gd name="adj" fmla="val 903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446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60562"/>
            <a:ext cx="8640000" cy="1872853"/>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61950"/>
            <a:r>
              <a:rPr lang="ru-RU" sz="2600" b="1" dirty="0" smtClean="0">
                <a:solidFill>
                  <a:srgbClr val="0070C0"/>
                </a:solidFill>
              </a:rPr>
              <a:t>Необходимый уровень. </a:t>
            </a:r>
            <a:r>
              <a:rPr lang="ru-RU" sz="2600" dirty="0" smtClean="0"/>
              <a:t>отметь и подпиши даты принятия «Великой хартии вольностей», созыва первого английского парламента, созыва первых Генеральных штатов во Франции.</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9"/>
          <p:cNvSpPr>
            <a:spLocks noGrp="1"/>
          </p:cNvSpPr>
          <p:nvPr>
            <p:ph type="title"/>
          </p:nvPr>
        </p:nvSpPr>
        <p:spPr/>
        <p:txBody>
          <a:bodyPr>
            <a:normAutofit fontScale="90000"/>
          </a:bodyPr>
          <a:lstStyle/>
          <a:p>
            <a:r>
              <a:rPr lang="ru-RU" sz="3600" dirty="0" smtClean="0"/>
              <a:t>ПОДДАННЫЕ ГОВОРЯТ С КОРОЛЯМИ</a:t>
            </a:r>
            <a:endParaRPr lang="ru-RU" sz="3600" dirty="0"/>
          </a:p>
        </p:txBody>
      </p:sp>
      <p:sp>
        <p:nvSpPr>
          <p:cNvPr id="6" name="Скругленный прямоугольник 5"/>
          <p:cNvSpPr/>
          <p:nvPr/>
        </p:nvSpPr>
        <p:spPr>
          <a:xfrm>
            <a:off x="251520" y="4425840"/>
            <a:ext cx="8640000" cy="2315528"/>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61950"/>
            <a:r>
              <a:rPr lang="ru-RU" sz="2600" b="1" dirty="0" smtClean="0">
                <a:solidFill>
                  <a:srgbClr val="0070C0"/>
                </a:solidFill>
              </a:rPr>
              <a:t>Повышенный уровень. </a:t>
            </a:r>
            <a:r>
              <a:rPr lang="ru-RU" sz="2600" dirty="0" smtClean="0"/>
              <a:t>обозначь этапы в истории Западной Европы: </a:t>
            </a:r>
            <a:r>
              <a:rPr lang="ru-RU" sz="2600" b="1" dirty="0" smtClean="0">
                <a:solidFill>
                  <a:srgbClr val="0070C0"/>
                </a:solidFill>
              </a:rPr>
              <a:t>1. </a:t>
            </a:r>
            <a:r>
              <a:rPr lang="ru-RU" sz="2600" i="1" dirty="0" smtClean="0"/>
              <a:t>варварские королевства, </a:t>
            </a:r>
            <a:r>
              <a:rPr lang="ru-RU" sz="2600" b="1" i="1" dirty="0" smtClean="0">
                <a:solidFill>
                  <a:srgbClr val="0070C0"/>
                </a:solidFill>
              </a:rPr>
              <a:t>2. </a:t>
            </a:r>
            <a:r>
              <a:rPr lang="ru-RU" sz="2600" i="1" dirty="0" smtClean="0"/>
              <a:t>империя Карла Великого, </a:t>
            </a:r>
            <a:r>
              <a:rPr lang="ru-RU" sz="2600" b="1" i="1" dirty="0" smtClean="0">
                <a:solidFill>
                  <a:srgbClr val="0070C0"/>
                </a:solidFill>
              </a:rPr>
              <a:t>3. </a:t>
            </a:r>
            <a:r>
              <a:rPr lang="ru-RU" sz="2600" i="1" dirty="0" smtClean="0"/>
              <a:t>феодальная раздробленность, </a:t>
            </a:r>
            <a:r>
              <a:rPr lang="ru-RU" sz="2600" b="1" i="1" dirty="0" smtClean="0">
                <a:solidFill>
                  <a:srgbClr val="0070C0"/>
                </a:solidFill>
              </a:rPr>
              <a:t>4. </a:t>
            </a:r>
            <a:r>
              <a:rPr lang="ru-RU" sz="2600" i="1" dirty="0" smtClean="0"/>
              <a:t>начало усиления центральной власти в Англии и Франции</a:t>
            </a:r>
            <a:r>
              <a:rPr lang="ru-RU" sz="2600" dirty="0" smtClean="0"/>
              <a:t>.</a:t>
            </a:r>
            <a:endParaRPr lang="ru-RU" sz="2600" dirty="0"/>
          </a:p>
        </p:txBody>
      </p:sp>
      <p:graphicFrame>
        <p:nvGraphicFramePr>
          <p:cNvPr id="9" name="Таблица 8"/>
          <p:cNvGraphicFramePr>
            <a:graphicFrameLocks noGrp="1"/>
          </p:cNvGraphicFramePr>
          <p:nvPr>
            <p:extLst>
              <p:ext uri="{D42A27DB-BD31-4B8C-83A1-F6EECF244321}">
                <p14:modId xmlns:p14="http://schemas.microsoft.com/office/powerpoint/2010/main" val="3159926079"/>
              </p:ext>
            </p:extLst>
          </p:nvPr>
        </p:nvGraphicFramePr>
        <p:xfrm>
          <a:off x="252000" y="3407400"/>
          <a:ext cx="8640005" cy="741680"/>
        </p:xfrm>
        <a:graphic>
          <a:graphicData uri="http://schemas.openxmlformats.org/drawingml/2006/table">
            <a:tbl>
              <a:tblPr firstRow="1" bandRow="1">
                <a:tableStyleId>{5C22544A-7EE6-4342-B048-85BDC9FD1C3A}</a:tableStyleId>
              </a:tblPr>
              <a:tblGrid>
                <a:gridCol w="785455"/>
                <a:gridCol w="785455"/>
                <a:gridCol w="785455"/>
                <a:gridCol w="785455"/>
                <a:gridCol w="785455"/>
                <a:gridCol w="785455"/>
                <a:gridCol w="785455"/>
                <a:gridCol w="785455"/>
                <a:gridCol w="785455"/>
                <a:gridCol w="785455"/>
                <a:gridCol w="785455"/>
              </a:tblGrid>
              <a:tr h="370840">
                <a:tc>
                  <a:txBody>
                    <a:bodyPr/>
                    <a:lstStyle/>
                    <a:p>
                      <a:pPr algn="ctr"/>
                      <a:r>
                        <a:rPr lang="en-US" dirty="0" smtClean="0"/>
                        <a:t>V</a:t>
                      </a:r>
                      <a:endParaRPr lang="ru-RU" dirty="0"/>
                    </a:p>
                  </a:txBody>
                  <a:tcPr>
                    <a:solidFill>
                      <a:schemeClr val="accent5">
                        <a:lumMod val="20000"/>
                        <a:lumOff val="80000"/>
                      </a:schemeClr>
                    </a:solidFill>
                  </a:tcPr>
                </a:tc>
                <a:tc>
                  <a:txBody>
                    <a:bodyPr/>
                    <a:lstStyle/>
                    <a:p>
                      <a:pPr algn="ctr"/>
                      <a:r>
                        <a:rPr lang="en-US" dirty="0" smtClean="0"/>
                        <a:t>VI</a:t>
                      </a:r>
                      <a:endParaRPr lang="ru-RU" dirty="0"/>
                    </a:p>
                  </a:txBody>
                  <a:tcPr>
                    <a:solidFill>
                      <a:schemeClr val="accent5">
                        <a:lumMod val="20000"/>
                        <a:lumOff val="80000"/>
                      </a:schemeClr>
                    </a:solidFill>
                  </a:tcPr>
                </a:tc>
                <a:tc>
                  <a:txBody>
                    <a:bodyPr/>
                    <a:lstStyle/>
                    <a:p>
                      <a:pPr algn="ctr"/>
                      <a:r>
                        <a:rPr lang="en-US" dirty="0" smtClean="0"/>
                        <a:t>VII</a:t>
                      </a:r>
                      <a:endParaRPr lang="ru-RU" dirty="0"/>
                    </a:p>
                  </a:txBody>
                  <a:tcPr>
                    <a:solidFill>
                      <a:schemeClr val="accent5">
                        <a:lumMod val="20000"/>
                        <a:lumOff val="80000"/>
                      </a:schemeClr>
                    </a:solidFill>
                  </a:tcPr>
                </a:tc>
                <a:tc>
                  <a:txBody>
                    <a:bodyPr/>
                    <a:lstStyle/>
                    <a:p>
                      <a:pPr algn="ctr"/>
                      <a:r>
                        <a:rPr lang="en-US" dirty="0" smtClean="0"/>
                        <a:t>VIII</a:t>
                      </a:r>
                      <a:endParaRPr lang="ru-RU" dirty="0"/>
                    </a:p>
                  </a:txBody>
                  <a:tcPr>
                    <a:solidFill>
                      <a:schemeClr val="accent5">
                        <a:lumMod val="20000"/>
                        <a:lumOff val="80000"/>
                      </a:schemeClr>
                    </a:solidFill>
                  </a:tcPr>
                </a:tc>
                <a:tc>
                  <a:txBody>
                    <a:bodyPr/>
                    <a:lstStyle/>
                    <a:p>
                      <a:pPr algn="ctr"/>
                      <a:r>
                        <a:rPr lang="en-US" dirty="0" smtClean="0"/>
                        <a:t>IX</a:t>
                      </a:r>
                      <a:endParaRPr lang="ru-RU" dirty="0"/>
                    </a:p>
                  </a:txBody>
                  <a:tcPr>
                    <a:solidFill>
                      <a:schemeClr val="accent5">
                        <a:lumMod val="20000"/>
                        <a:lumOff val="80000"/>
                      </a:schemeClr>
                    </a:solidFill>
                  </a:tcPr>
                </a:tc>
                <a:tc>
                  <a:txBody>
                    <a:bodyPr/>
                    <a:lstStyle/>
                    <a:p>
                      <a:pPr algn="ctr"/>
                      <a:r>
                        <a:rPr lang="en-US" dirty="0" smtClean="0"/>
                        <a:t>X</a:t>
                      </a:r>
                      <a:endParaRPr lang="ru-RU" dirty="0"/>
                    </a:p>
                  </a:txBody>
                  <a:tcPr>
                    <a:solidFill>
                      <a:schemeClr val="accent5">
                        <a:lumMod val="20000"/>
                        <a:lumOff val="80000"/>
                      </a:schemeClr>
                    </a:solidFill>
                  </a:tcPr>
                </a:tc>
                <a:tc>
                  <a:txBody>
                    <a:bodyPr/>
                    <a:lstStyle/>
                    <a:p>
                      <a:pPr algn="ctr"/>
                      <a:r>
                        <a:rPr lang="en-US" dirty="0" smtClean="0"/>
                        <a:t>XI</a:t>
                      </a:r>
                      <a:endParaRPr lang="ru-RU" dirty="0"/>
                    </a:p>
                  </a:txBody>
                  <a:tcPr>
                    <a:solidFill>
                      <a:schemeClr val="accent5">
                        <a:lumMod val="20000"/>
                        <a:lumOff val="80000"/>
                      </a:schemeClr>
                    </a:solidFill>
                  </a:tcPr>
                </a:tc>
                <a:tc>
                  <a:txBody>
                    <a:bodyPr/>
                    <a:lstStyle/>
                    <a:p>
                      <a:pPr algn="ctr"/>
                      <a:r>
                        <a:rPr lang="en-US" dirty="0" smtClean="0"/>
                        <a:t>XII</a:t>
                      </a:r>
                      <a:endParaRPr lang="ru-RU" dirty="0"/>
                    </a:p>
                  </a:txBody>
                  <a:tcPr>
                    <a:solidFill>
                      <a:schemeClr val="accent5">
                        <a:lumMod val="20000"/>
                        <a:lumOff val="80000"/>
                      </a:schemeClr>
                    </a:solidFill>
                  </a:tcPr>
                </a:tc>
                <a:tc>
                  <a:txBody>
                    <a:bodyPr/>
                    <a:lstStyle/>
                    <a:p>
                      <a:pPr algn="ctr"/>
                      <a:r>
                        <a:rPr lang="en-US" dirty="0" smtClean="0"/>
                        <a:t>XIII</a:t>
                      </a:r>
                      <a:endParaRPr lang="ru-RU" dirty="0"/>
                    </a:p>
                  </a:txBody>
                  <a:tcPr>
                    <a:solidFill>
                      <a:schemeClr val="accent5">
                        <a:lumMod val="20000"/>
                        <a:lumOff val="80000"/>
                      </a:schemeClr>
                    </a:solidFill>
                  </a:tcPr>
                </a:tc>
                <a:tc>
                  <a:txBody>
                    <a:bodyPr/>
                    <a:lstStyle/>
                    <a:p>
                      <a:pPr algn="ctr"/>
                      <a:r>
                        <a:rPr lang="en-US" dirty="0" smtClean="0"/>
                        <a:t>XIV</a:t>
                      </a:r>
                      <a:endParaRPr lang="ru-RU" dirty="0"/>
                    </a:p>
                  </a:txBody>
                  <a:tcPr>
                    <a:solidFill>
                      <a:schemeClr val="accent5">
                        <a:lumMod val="20000"/>
                        <a:lumOff val="80000"/>
                      </a:schemeClr>
                    </a:solidFill>
                  </a:tcPr>
                </a:tc>
                <a:tc>
                  <a:txBody>
                    <a:bodyPr/>
                    <a:lstStyle/>
                    <a:p>
                      <a:pPr algn="ctr"/>
                      <a:r>
                        <a:rPr lang="en-US" dirty="0" smtClean="0"/>
                        <a:t>XV</a:t>
                      </a:r>
                      <a:endParaRPr lang="ru-RU" dirty="0"/>
                    </a:p>
                  </a:txBody>
                  <a:tcPr>
                    <a:solidFill>
                      <a:schemeClr val="accent5">
                        <a:lumMod val="20000"/>
                        <a:lumOff val="80000"/>
                      </a:schemeClr>
                    </a:solidFill>
                  </a:tcPr>
                </a:tc>
              </a:tr>
              <a:tr h="370840">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17644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Англии и Франции XI – начала XIV века преодолевается феодальная раздробленность и зарождаются сословно-представительные монархии.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pic>
        <p:nvPicPr>
          <p:cNvPr id="5" name="Picture 9"/>
          <p:cNvPicPr>
            <a:picLocks noChangeAspect="1" noChangeArrowheads="1"/>
          </p:cNvPicPr>
          <p:nvPr/>
        </p:nvPicPr>
        <p:blipFill>
          <a:blip r:embed="rId3"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0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9"/>
            <a:ext cx="8640000" cy="1430179"/>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61950"/>
            <a:r>
              <a:rPr lang="ru-RU" sz="2600" b="1" dirty="0" smtClean="0">
                <a:solidFill>
                  <a:srgbClr val="0070C0"/>
                </a:solidFill>
              </a:rPr>
              <a:t>Программный уровень. </a:t>
            </a:r>
            <a:r>
              <a:rPr lang="ru-RU" sz="2600" dirty="0" smtClean="0"/>
              <a:t>Как можно доказать, что Англия и Франция относятся к католической цивилизации?</a:t>
            </a:r>
            <a:endParaRPr lang="ru-RU" sz="2600" dirty="0"/>
          </a:p>
        </p:txBody>
      </p:sp>
      <p:sp>
        <p:nvSpPr>
          <p:cNvPr id="3" name="Заголовок 2"/>
          <p:cNvSpPr>
            <a:spLocks noGrp="1"/>
          </p:cNvSpPr>
          <p:nvPr>
            <p:ph type="title"/>
          </p:nvPr>
        </p:nvSpPr>
        <p:spPr/>
        <p:txBody>
          <a:bodyPr>
            <a:normAutofit/>
          </a:bodyPr>
          <a:lstStyle/>
          <a:p>
            <a:r>
              <a:rPr lang="ru-RU" sz="3600" dirty="0"/>
              <a:t>ПРИМЕНЯЕМ НОВЫЕ ЗНАНИЯ</a:t>
            </a:r>
          </a:p>
        </p:txBody>
      </p:sp>
      <p:pic>
        <p:nvPicPr>
          <p:cNvPr id="17"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descr="545px-Blason_France_moderne.svg.png"/>
          <p:cNvPicPr>
            <a:picLocks noChangeAspect="1"/>
          </p:cNvPicPr>
          <p:nvPr/>
        </p:nvPicPr>
        <p:blipFill>
          <a:blip r:embed="rId5" cstate="email"/>
          <a:stretch>
            <a:fillRect/>
          </a:stretch>
        </p:blipFill>
        <p:spPr>
          <a:xfrm>
            <a:off x="899591" y="2636912"/>
            <a:ext cx="2943327" cy="3240360"/>
          </a:xfrm>
          <a:prstGeom prst="rect">
            <a:avLst/>
          </a:prstGeom>
        </p:spPr>
      </p:pic>
      <p:pic>
        <p:nvPicPr>
          <p:cNvPr id="6" name="Рисунок 5" descr="Royal_Arms_of_England_(1198-1340).svg.png"/>
          <p:cNvPicPr>
            <a:picLocks noChangeAspect="1"/>
          </p:cNvPicPr>
          <p:nvPr/>
        </p:nvPicPr>
        <p:blipFill>
          <a:blip r:embed="rId6" cstate="email"/>
          <a:stretch>
            <a:fillRect/>
          </a:stretch>
        </p:blipFill>
        <p:spPr>
          <a:xfrm>
            <a:off x="5364088" y="2636912"/>
            <a:ext cx="2779388" cy="3240360"/>
          </a:xfrm>
          <a:prstGeom prst="rect">
            <a:avLst/>
          </a:prstGeom>
        </p:spPr>
      </p:pic>
    </p:spTree>
    <p:extLst>
      <p:ext uri="{BB962C8B-B14F-4D97-AF65-F5344CB8AC3E}">
        <p14:creationId xmlns:p14="http://schemas.microsoft.com/office/powerpoint/2010/main" val="268608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5805263"/>
            <a:ext cx="8640000" cy="918000"/>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r>
              <a:rPr lang="ru-RU" sz="2300" dirty="0" smtClean="0"/>
              <a:t>	По названию § 16–18 ответь на простой вопрос: мы изучаем Англию и Францию вместе или по отдельности?</a:t>
            </a:r>
            <a:endParaRPr lang="ru-RU" sz="2300" dirty="0"/>
          </a:p>
        </p:txBody>
      </p:sp>
      <p:sp>
        <p:nvSpPr>
          <p:cNvPr id="6" name="Скругленный прямоугольник 5"/>
          <p:cNvSpPr/>
          <p:nvPr/>
        </p:nvSpPr>
        <p:spPr>
          <a:xfrm>
            <a:off x="252000" y="5805264"/>
            <a:ext cx="8640000" cy="919401"/>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wrap="square">
            <a:spAutoFit/>
          </a:bodyPr>
          <a:lstStyle/>
          <a:p>
            <a:r>
              <a:rPr lang="ru-RU" sz="2400" dirty="0" smtClean="0"/>
              <a:t>	Судя по этому источнику, насколько дружескими были отношения средневековых англичан и французов?</a:t>
            </a:r>
            <a:endParaRPr lang="ru-RU" sz="2400" dirty="0"/>
          </a:p>
        </p:txBody>
      </p:sp>
      <p:sp>
        <p:nvSpPr>
          <p:cNvPr id="7" name="Объект 6"/>
          <p:cNvSpPr>
            <a:spLocks noGrp="1"/>
          </p:cNvSpPr>
          <p:nvPr>
            <p:ph sz="half" idx="2"/>
          </p:nvPr>
        </p:nvSpPr>
        <p:spPr>
          <a:xfrm>
            <a:off x="5292000" y="980727"/>
            <a:ext cx="3600000" cy="4680000"/>
          </a:xfrm>
          <a:blipFill>
            <a:blip r:embed="rId3" cstate="print"/>
            <a:tile tx="0" ty="0" sx="100000" sy="100000" flip="none" algn="tl"/>
          </a:blipFill>
        </p:spPr>
        <p:txBody>
          <a:bodyPr anchor="ctr" anchorCtr="0">
            <a:noAutofit/>
          </a:bodyPr>
          <a:lstStyle/>
          <a:p>
            <a:pPr indent="0" algn="ctr">
              <a:buNone/>
            </a:pPr>
            <a:r>
              <a:rPr lang="ru-RU" sz="1500" dirty="0" smtClean="0"/>
              <a:t>Из «Истории аббатства </a:t>
            </a:r>
            <a:r>
              <a:rPr lang="ru-RU" sz="1500" dirty="0" err="1" smtClean="0"/>
              <a:t>Кройланд</a:t>
            </a:r>
            <a:r>
              <a:rPr lang="ru-RU" sz="1500" dirty="0" smtClean="0"/>
              <a:t>», Англия. 1109 год</a:t>
            </a:r>
          </a:p>
          <a:p>
            <a:pPr indent="0" algn="ctr">
              <a:buNone/>
            </a:pPr>
            <a:endParaRPr lang="ru-RU" sz="1500" dirty="0" smtClean="0"/>
          </a:p>
          <a:p>
            <a:pPr indent="0">
              <a:buNone/>
            </a:pPr>
            <a:r>
              <a:rPr lang="ru-RU" sz="1500" dirty="0" smtClean="0"/>
              <a:t>«…Нормандцы (французы) выказывали такое презрение к англосаксам, что лишали их мест, как бы ни были они достойны… Они презирали самый язык англов до того, что законы и постановления английского короля писались на галльском (французском) языке, и даже в школах дети выслушивали уроки грамоты и грамматики не на английском, а на французском языке. Даже английский шрифт в грамотах и во всех книгах был изгнан и заменён галльским»</a:t>
            </a:r>
            <a:endParaRPr lang="ru-RU" sz="1500" dirty="0"/>
          </a:p>
        </p:txBody>
      </p:sp>
      <p:sp>
        <p:nvSpPr>
          <p:cNvPr id="2" name="Объект 1"/>
          <p:cNvSpPr>
            <a:spLocks noGrp="1"/>
          </p:cNvSpPr>
          <p:nvPr>
            <p:ph sz="half" idx="1"/>
          </p:nvPr>
        </p:nvSpPr>
        <p:spPr>
          <a:xfrm>
            <a:off x="252000" y="980727"/>
            <a:ext cx="3600000" cy="4680000"/>
          </a:xfrm>
          <a:blipFill>
            <a:blip r:embed="rId3" cstate="print"/>
            <a:tile tx="0" ty="0" sx="100000" sy="100000" flip="none" algn="tl"/>
          </a:blipFill>
        </p:spPr>
        <p:txBody>
          <a:bodyPr>
            <a:noAutofit/>
          </a:bodyPr>
          <a:lstStyle/>
          <a:p>
            <a:pPr>
              <a:buNone/>
            </a:pPr>
            <a:r>
              <a:rPr lang="ru-RU" sz="2200" b="1" dirty="0" smtClean="0"/>
              <a:t>Глава 5. Страны католической Европы. XI–XV века</a:t>
            </a:r>
          </a:p>
          <a:p>
            <a:pPr>
              <a:buNone/>
            </a:pPr>
            <a:endParaRPr lang="ru-RU" sz="2200" b="1" dirty="0" smtClean="0"/>
          </a:p>
          <a:p>
            <a:pPr>
              <a:buNone/>
            </a:pPr>
            <a:r>
              <a:rPr lang="ru-RU" sz="2200" dirty="0" smtClean="0"/>
              <a:t>§ 16. Раздробленность в Англии и Франции</a:t>
            </a:r>
          </a:p>
          <a:p>
            <a:pPr>
              <a:buNone/>
            </a:pPr>
            <a:r>
              <a:rPr lang="ru-RU" sz="2200" dirty="0" smtClean="0"/>
              <a:t>§ 17. Столетняя война</a:t>
            </a:r>
          </a:p>
          <a:p>
            <a:pPr>
              <a:buNone/>
            </a:pPr>
            <a:r>
              <a:rPr lang="ru-RU" sz="2200" dirty="0" smtClean="0"/>
              <a:t>§ 18. Централизация в Англии и Франции</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бъект 6"/>
          <p:cNvSpPr txBox="1">
            <a:spLocks/>
          </p:cNvSpPr>
          <p:nvPr/>
        </p:nvSpPr>
        <p:spPr>
          <a:xfrm>
            <a:off x="254356" y="980728"/>
            <a:ext cx="8640000" cy="4680000"/>
          </a:xfrm>
          <a:prstGeom prst="roundRect">
            <a:avLst>
              <a:gd name="adj" fmla="val 8193"/>
            </a:avLst>
          </a:prstGeom>
          <a:blipFill>
            <a:blip r:embed="rId3" cstate="print"/>
            <a:tile tx="0" ty="0" sx="100000" sy="100000" flip="none" algn="tl"/>
          </a:blipFill>
          <a:ln w="44450">
            <a:solidFill>
              <a:srgbClr val="00CC00"/>
            </a:solidFill>
          </a:ln>
        </p:spPr>
        <p:txBody>
          <a:bodyPr vert="horz" lIns="91440" tIns="45720" rIns="91440" bIns="45720" rtlCol="0" anchor="ctr" anchorCtr="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a:buNone/>
            </a:pPr>
            <a:r>
              <a:rPr lang="ru-RU" sz="2600" dirty="0" smtClean="0"/>
              <a:t>Из «Истории аббатства </a:t>
            </a:r>
            <a:r>
              <a:rPr lang="ru-RU" sz="2600" dirty="0" err="1" smtClean="0"/>
              <a:t>Кройланд</a:t>
            </a:r>
            <a:r>
              <a:rPr lang="ru-RU" sz="2600" dirty="0" smtClean="0"/>
              <a:t>», Англия. 1109 год</a:t>
            </a:r>
          </a:p>
          <a:p>
            <a:pPr indent="0" algn="ctr">
              <a:buNone/>
            </a:pPr>
            <a:endParaRPr lang="ru-RU" sz="1200" dirty="0" smtClean="0"/>
          </a:p>
          <a:p>
            <a:pPr indent="0">
              <a:buNone/>
            </a:pPr>
            <a:r>
              <a:rPr lang="ru-RU" sz="2400" dirty="0" smtClean="0"/>
              <a:t>«…Нормандцы (французы) выказывали такое презрение к англосаксам, что лишали их мест, как бы ни были они достойны… Они презирали самый язык англов до того, что законы и постановления английского короля писались на галльском (французском) языке, и даже в школах дети выслушивали уроки грамоты и грамматики не на английском, а на французском языке. Даже английский шрифт в грамотах и во всех книгах был изгнан и заменён галльским»</a:t>
            </a:r>
            <a:endParaRPr lang="ru-RU" sz="2400" dirty="0"/>
          </a:p>
        </p:txBody>
      </p:sp>
      <p:sp>
        <p:nvSpPr>
          <p:cNvPr id="12" name="Объект 1"/>
          <p:cNvSpPr txBox="1">
            <a:spLocks/>
          </p:cNvSpPr>
          <p:nvPr/>
        </p:nvSpPr>
        <p:spPr>
          <a:xfrm>
            <a:off x="252000" y="980727"/>
            <a:ext cx="8640000" cy="4680000"/>
          </a:xfrm>
          <a:prstGeom prst="roundRect">
            <a:avLst>
              <a:gd name="adj" fmla="val 8096"/>
            </a:avLst>
          </a:prstGeom>
          <a:blipFill>
            <a:blip r:embed="rId3" cstate="print"/>
            <a:tile tx="0" ty="0" sx="100000" sy="100000" flip="none" algn="tl"/>
          </a:blipFill>
          <a:ln w="44450">
            <a:solidFill>
              <a:srgbClr val="FF0000"/>
            </a:solidFill>
          </a:ln>
        </p:spPr>
        <p:txBody>
          <a:bodyPr vert="horz" lIns="91440" tIns="45720" rIns="91440" bIns="45720" rtlCol="0" anchor="ctr" anchorCtr="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ru-RU" sz="3200" b="1" dirty="0" smtClean="0"/>
              <a:t>Глава 5. Страны католической Европы. XI–XV века</a:t>
            </a:r>
          </a:p>
          <a:p>
            <a:pPr>
              <a:buNone/>
            </a:pPr>
            <a:endParaRPr lang="ru-RU" sz="3200" b="1" dirty="0" smtClean="0"/>
          </a:p>
          <a:p>
            <a:pPr>
              <a:buNone/>
            </a:pPr>
            <a:r>
              <a:rPr lang="ru-RU" sz="3200" dirty="0" smtClean="0"/>
              <a:t>§ 16. Раздробленность в Англии и Франции</a:t>
            </a:r>
          </a:p>
          <a:p>
            <a:pPr>
              <a:buNone/>
            </a:pPr>
            <a:r>
              <a:rPr lang="ru-RU" sz="3200" dirty="0" smtClean="0"/>
              <a:t>§ 17. Столетняя война</a:t>
            </a:r>
          </a:p>
          <a:p>
            <a:pPr>
              <a:buNone/>
            </a:pPr>
            <a:r>
              <a:rPr lang="ru-RU" sz="3200" dirty="0" smtClean="0"/>
              <a:t>§ 18. Централизация в Англии и Франции</a:t>
            </a:r>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sp>
        <p:nvSpPr>
          <p:cNvPr id="20" name="Овал 19"/>
          <p:cNvSpPr>
            <a:spLocks noChangeAspect="1"/>
          </p:cNvSpPr>
          <p:nvPr/>
        </p:nvSpPr>
        <p:spPr>
          <a:xfrm>
            <a:off x="827616" y="5949264"/>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796" tIns="409271" rIns="10794" bIns="409269" numCol="1" spcCol="1270" anchor="ctr" anchorCtr="0">
            <a:noAutofit/>
          </a:bodyPr>
          <a:lstStyle/>
          <a:p>
            <a:pPr lvl="0" algn="ctr" defTabSz="755650">
              <a:lnSpc>
                <a:spcPct val="90000"/>
              </a:lnSpc>
              <a:spcBef>
                <a:spcPct val="0"/>
              </a:spcBef>
              <a:spcAft>
                <a:spcPct val="35000"/>
              </a:spcAft>
            </a:pPr>
            <a:endParaRPr lang="ru-RU" sz="2300" kern="1200" dirty="0"/>
          </a:p>
        </p:txBody>
      </p:sp>
      <p:pic>
        <p:nvPicPr>
          <p:cNvPr id="13" name="Picture 11"/>
          <p:cNvPicPr>
            <a:picLocks noChangeAspect="1" noChangeArrowheads="1"/>
          </p:cNvPicPr>
          <p:nvPr/>
        </p:nvPicPr>
        <p:blipFill>
          <a:blip r:embed="rId4" cstate="print">
            <a:clrChange>
              <a:clrFrom>
                <a:srgbClr val="DCE1E2"/>
              </a:clrFrom>
              <a:clrTo>
                <a:srgbClr val="DCE1E2">
                  <a:alpha val="0"/>
                </a:srgbClr>
              </a:clrTo>
            </a:clrChange>
            <a:extLst>
              <a:ext uri="{28A0092B-C50C-407E-A947-70E740481C1C}">
                <a14:useLocalDpi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650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ИСТОРИЮ АНГЛИИ И ФРАНЦИИ МЫ ИЗУЧАЕМ ВМЕСТЕ? ЧТО ОБЩЕГО В ИСТОРИИ АНГЛИИ И ФРАНЦИИ, ЧТО ИХ СВЯЗЫВАЕТ?</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wrap="square" anchor="ctr" anchorCtr="0">
            <a:spAutoFit/>
          </a:bodyPr>
          <a:lstStyle/>
          <a:p>
            <a:pPr algn="ctr"/>
            <a:r>
              <a:rPr lang="ru-RU" sz="3200" dirty="0" smtClean="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pic>
        <p:nvPicPr>
          <p:cNvPr id="6" name="Picture 11"/>
          <p:cNvPicPr>
            <a:picLocks noChangeAspect="1" noChangeArrowheads="1"/>
          </p:cNvPicPr>
          <p:nvPr/>
        </p:nvPicPr>
        <p:blipFill>
          <a:blip r:embed="rId3" cstate="print">
            <a:clrChange>
              <a:clrFrom>
                <a:srgbClr val="DCE1E2"/>
              </a:clrFrom>
              <a:clrTo>
                <a:srgbClr val="DCE1E2">
                  <a:alpha val="0"/>
                </a:srgbClr>
              </a:clrTo>
            </a:clrChange>
            <a:extLst>
              <a:ext uri="{28A0092B-C50C-407E-A947-70E740481C1C}">
                <a14:useLocalDpi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4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Таблица 18"/>
          <p:cNvGraphicFramePr>
            <a:graphicFrameLocks noGrp="1"/>
          </p:cNvGraphicFramePr>
          <p:nvPr>
            <p:extLst>
              <p:ext uri="{D42A27DB-BD31-4B8C-83A1-F6EECF244321}">
                <p14:modId xmlns:p14="http://schemas.microsoft.com/office/powerpoint/2010/main" val="2459718650"/>
              </p:ext>
            </p:extLst>
          </p:nvPr>
        </p:nvGraphicFramePr>
        <p:xfrm>
          <a:off x="252000" y="1105226"/>
          <a:ext cx="8640479" cy="5618630"/>
        </p:xfrm>
        <a:graphic>
          <a:graphicData uri="http://schemas.openxmlformats.org/drawingml/2006/table">
            <a:tbl>
              <a:tblPr firstRow="1" bandRow="1">
                <a:tableStyleId>{5C22544A-7EE6-4342-B048-85BDC9FD1C3A}</a:tableStyleId>
              </a:tblPr>
              <a:tblGrid>
                <a:gridCol w="2447792"/>
                <a:gridCol w="1152128"/>
                <a:gridCol w="5040559"/>
              </a:tblGrid>
              <a:tr h="451778">
                <a:tc>
                  <a:txBody>
                    <a:bodyPr/>
                    <a:lstStyle/>
                    <a:p>
                      <a:pPr algn="ctr"/>
                      <a:r>
                        <a:rPr lang="ru-RU" sz="2400" dirty="0" smtClean="0"/>
                        <a:t>Понятия</a:t>
                      </a:r>
                      <a:endParaRPr lang="ru-RU" sz="2400" dirty="0"/>
                    </a:p>
                  </a:txBody>
                  <a:tcPr>
                    <a:solidFill>
                      <a:schemeClr val="accent5">
                        <a:lumMod val="20000"/>
                        <a:lumOff val="80000"/>
                      </a:schemeClr>
                    </a:solidFill>
                  </a:tcPr>
                </a:tc>
                <a:tc>
                  <a:txBody>
                    <a:bodyPr/>
                    <a:lstStyle/>
                    <a:p>
                      <a:pPr algn="ctr"/>
                      <a:endParaRPr lang="ru-RU" sz="2400" dirty="0"/>
                    </a:p>
                  </a:txBody>
                  <a:tcPr>
                    <a:solidFill>
                      <a:schemeClr val="accent5">
                        <a:lumMod val="20000"/>
                        <a:lumOff val="80000"/>
                      </a:schemeClr>
                    </a:solidFill>
                  </a:tcPr>
                </a:tc>
                <a:tc>
                  <a:txBody>
                    <a:bodyPr/>
                    <a:lstStyle/>
                    <a:p>
                      <a:pPr algn="ctr"/>
                      <a:r>
                        <a:rPr lang="ru-RU" sz="2400" dirty="0" smtClean="0"/>
                        <a:t>Определения</a:t>
                      </a:r>
                      <a:endParaRPr lang="ru-RU" sz="2400" dirty="0"/>
                    </a:p>
                  </a:txBody>
                  <a:tcPr>
                    <a:solidFill>
                      <a:schemeClr val="accent5">
                        <a:lumMod val="20000"/>
                        <a:lumOff val="80000"/>
                      </a:schemeClr>
                    </a:solidFill>
                  </a:tcPr>
                </a:tc>
              </a:tr>
              <a:tr h="599563">
                <a:tc>
                  <a:txBody>
                    <a:bodyPr/>
                    <a:lstStyle/>
                    <a:p>
                      <a:pPr algn="ctr"/>
                      <a:r>
                        <a:rPr lang="ru-RU" sz="2000" kern="1200" dirty="0" smtClean="0">
                          <a:solidFill>
                            <a:schemeClr val="dk1"/>
                          </a:solidFill>
                          <a:latin typeface="+mn-lt"/>
                          <a:ea typeface="+mn-ea"/>
                          <a:cs typeface="+mn-cs"/>
                        </a:rPr>
                        <a:t>монархия</a:t>
                      </a:r>
                      <a:endParaRPr lang="ru-RU" sz="2000" dirty="0"/>
                    </a:p>
                  </a:txBody>
                  <a:tcPr anchor="ctr">
                    <a:solidFill>
                      <a:schemeClr val="accent4">
                        <a:lumMod val="20000"/>
                        <a:lumOff val="80000"/>
                      </a:schemeClr>
                    </a:solidFill>
                  </a:tcPr>
                </a:tc>
                <a:tc rowSpan="4">
                  <a:txBody>
                    <a:bodyPr/>
                    <a:lstStyle/>
                    <a:p>
                      <a:endParaRPr lang="ru-RU" sz="20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baseline="0" dirty="0" smtClean="0">
                          <a:solidFill>
                            <a:schemeClr val="dk1"/>
                          </a:solidFill>
                          <a:latin typeface="+mn-lt"/>
                          <a:ea typeface="+mn-ea"/>
                          <a:cs typeface="+mn-cs"/>
                        </a:rPr>
                        <a:t>группа людей с особыми правами и обязанностями в обществе.</a:t>
                      </a:r>
                      <a:endParaRPr lang="ru-RU" sz="2000" kern="1200" dirty="0" smtClean="0">
                        <a:solidFill>
                          <a:schemeClr val="dk1"/>
                        </a:solidFill>
                        <a:latin typeface="+mn-lt"/>
                        <a:ea typeface="+mn-ea"/>
                        <a:cs typeface="+mn-cs"/>
                      </a:endParaRPr>
                    </a:p>
                  </a:txBody>
                  <a:tcPr anchor="ctr">
                    <a:solidFill>
                      <a:schemeClr val="accent4">
                        <a:lumMod val="20000"/>
                        <a:lumOff val="80000"/>
                      </a:schemeClr>
                    </a:solidFill>
                  </a:tcPr>
                </a:tc>
              </a:tr>
              <a:tr h="1060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kern="1200" spc="0" dirty="0" smtClean="0">
                          <a:solidFill>
                            <a:schemeClr val="dk1"/>
                          </a:solidFill>
                          <a:latin typeface="+mn-lt"/>
                          <a:ea typeface="+mn-ea"/>
                          <a:cs typeface="+mn-cs"/>
                        </a:rPr>
                        <a:t>государственная раздробленность</a:t>
                      </a:r>
                    </a:p>
                  </a:txBody>
                  <a:tcPr anchor="ctr">
                    <a:solidFill>
                      <a:schemeClr val="accent4">
                        <a:lumMod val="20000"/>
                        <a:lumOff val="80000"/>
                      </a:schemeClr>
                    </a:solidFill>
                  </a:tcP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baseline="0" dirty="0" smtClean="0">
                          <a:solidFill>
                            <a:schemeClr val="dk1"/>
                          </a:solidFill>
                          <a:latin typeface="+mn-lt"/>
                          <a:ea typeface="+mn-ea"/>
                          <a:cs typeface="+mn-cs"/>
                        </a:rPr>
                        <a:t>этап в истории средневековых государств, когда они были разделены на феодальные владения и центральный правитель не имел реальной власти.</a:t>
                      </a:r>
                      <a:endParaRPr lang="ru-RU" sz="2000" kern="1200" dirty="0" smtClean="0">
                        <a:solidFill>
                          <a:schemeClr val="dk1"/>
                        </a:solidFill>
                        <a:latin typeface="+mn-lt"/>
                        <a:ea typeface="+mn-ea"/>
                        <a:cs typeface="+mn-cs"/>
                      </a:endParaRPr>
                    </a:p>
                  </a:txBody>
                  <a:tcPr anchor="ctr">
                    <a:solidFill>
                      <a:schemeClr val="accent4">
                        <a:lumMod val="20000"/>
                        <a:lumOff val="80000"/>
                      </a:schemeClr>
                    </a:solidFill>
                  </a:tcPr>
                </a:tc>
              </a:tr>
              <a:tr h="15343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kern="1200" dirty="0" smtClean="0">
                          <a:solidFill>
                            <a:schemeClr val="dk1"/>
                          </a:solidFill>
                          <a:latin typeface="+mn-lt"/>
                          <a:ea typeface="+mn-ea"/>
                          <a:cs typeface="+mn-cs"/>
                        </a:rPr>
                        <a:t>феодальная </a:t>
                      </a:r>
                      <a:r>
                        <a:rPr lang="ru-RU" sz="2000" kern="1200" spc="-150" dirty="0" smtClean="0">
                          <a:solidFill>
                            <a:schemeClr val="dk1"/>
                          </a:solidFill>
                          <a:latin typeface="+mn-lt"/>
                          <a:ea typeface="+mn-ea"/>
                          <a:cs typeface="+mn-cs"/>
                        </a:rPr>
                        <a:t>раздробленность</a:t>
                      </a:r>
                    </a:p>
                  </a:txBody>
                  <a:tcPr anchor="ctr">
                    <a:solidFill>
                      <a:schemeClr val="accent4">
                        <a:lumMod val="20000"/>
                        <a:lumOff val="80000"/>
                      </a:schemeClr>
                    </a:solidFill>
                  </a:tcP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baseline="0" dirty="0" smtClean="0">
                          <a:solidFill>
                            <a:schemeClr val="dk1"/>
                          </a:solidFill>
                          <a:latin typeface="+mn-lt"/>
                          <a:ea typeface="+mn-ea"/>
                          <a:cs typeface="+mn-cs"/>
                        </a:rPr>
                        <a:t>состояние, при котором единое государство разделяется на множество независимых, но при этом сохраняется память о единстве страны:</a:t>
                      </a:r>
                      <a:endParaRPr lang="ru-RU" sz="2000" kern="1200" dirty="0" smtClean="0">
                        <a:solidFill>
                          <a:schemeClr val="dk1"/>
                        </a:solidFill>
                        <a:latin typeface="+mn-lt"/>
                        <a:ea typeface="+mn-ea"/>
                        <a:cs typeface="+mn-cs"/>
                      </a:endParaRPr>
                    </a:p>
                  </a:txBody>
                  <a:tcPr anchor="ctr">
                    <a:solidFill>
                      <a:schemeClr val="accent4">
                        <a:lumMod val="20000"/>
                        <a:lumOff val="80000"/>
                      </a:schemeClr>
                    </a:solidFill>
                  </a:tcPr>
                </a:tc>
              </a:tr>
              <a:tr h="1152128">
                <a:tc>
                  <a:txBody>
                    <a:bodyPr/>
                    <a:lstStyle/>
                    <a:p>
                      <a:pPr algn="ctr"/>
                      <a:r>
                        <a:rPr lang="ru-RU" sz="2000" kern="1200" dirty="0" smtClean="0">
                          <a:solidFill>
                            <a:schemeClr val="dk1"/>
                          </a:solidFill>
                          <a:latin typeface="+mn-lt"/>
                          <a:ea typeface="+mn-ea"/>
                          <a:cs typeface="+mn-cs"/>
                        </a:rPr>
                        <a:t>сословия</a:t>
                      </a:r>
                      <a:endParaRPr lang="ru-RU" sz="2000" dirty="0"/>
                    </a:p>
                  </a:txBody>
                  <a:tcPr anchor="ctr">
                    <a:solidFill>
                      <a:schemeClr val="accent4">
                        <a:lumMod val="20000"/>
                        <a:lumOff val="80000"/>
                      </a:schemeClr>
                    </a:solidFill>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baseline="0" dirty="0" smtClean="0">
                          <a:solidFill>
                            <a:schemeClr val="dk1"/>
                          </a:solidFill>
                          <a:latin typeface="+mn-lt"/>
                          <a:ea typeface="+mn-ea"/>
                          <a:cs typeface="+mn-cs"/>
                        </a:rPr>
                        <a:t>государство, во главе которого стоит единственный правитель, передающий свою власть по наследству</a:t>
                      </a:r>
                      <a:endParaRPr lang="ru-RU" sz="2000" kern="1200" dirty="0" smtClean="0">
                        <a:solidFill>
                          <a:schemeClr val="dk1"/>
                        </a:solidFill>
                        <a:latin typeface="+mn-lt"/>
                        <a:ea typeface="+mn-ea"/>
                        <a:cs typeface="+mn-cs"/>
                      </a:endParaRPr>
                    </a:p>
                  </a:txBody>
                  <a:tcPr anchor="ctr">
                    <a:solidFill>
                      <a:schemeClr val="accent4">
                        <a:lumMod val="20000"/>
                        <a:lumOff val="80000"/>
                      </a:schemeClr>
                    </a:solidFill>
                  </a:tcPr>
                </a:tc>
              </a:tr>
            </a:tbl>
          </a:graphicData>
        </a:graphic>
      </p:graphicFrame>
      <p:sp>
        <p:nvSpPr>
          <p:cNvPr id="22" name="Скругленный прямоугольник 21"/>
          <p:cNvSpPr/>
          <p:nvPr/>
        </p:nvSpPr>
        <p:spPr>
          <a:xfrm>
            <a:off x="264669" y="2924944"/>
            <a:ext cx="8640000" cy="1055608"/>
          </a:xfrm>
          <a:prstGeom prst="roundRect">
            <a:avLst/>
          </a:prstGeom>
          <a:blipFill>
            <a:blip r:embed="rId3" cstate="print">
              <a:extLst>
                <a:ext uri="{28A0092B-C50C-407E-A947-70E740481C1C}">
                  <a14:useLocalDpi xmlns:a14="http://schemas.microsoft.com/office/drawing/2010/main" val="0"/>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pPr indent="358775"/>
            <a:r>
              <a:rPr lang="ru-RU" sz="2800" b="1" dirty="0" smtClean="0">
                <a:solidFill>
                  <a:srgbClr val="0070C0"/>
                </a:solidFill>
              </a:rPr>
              <a:t>Необходимый уровень.</a:t>
            </a:r>
            <a:r>
              <a:rPr lang="ru-RU" sz="2800" b="1" dirty="0" smtClean="0">
                <a:solidFill>
                  <a:srgbClr val="00B0F0"/>
                </a:solidFill>
              </a:rPr>
              <a:t> </a:t>
            </a:r>
            <a:r>
              <a:rPr lang="ru-RU" sz="2800" dirty="0" smtClean="0"/>
              <a:t>С помощью стрелок соедини понятия с их определениями</a:t>
            </a:r>
          </a:p>
        </p:txBody>
      </p:sp>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cxnSp>
        <p:nvCxnSpPr>
          <p:cNvPr id="25" name="Прямая со стрелкой 24"/>
          <p:cNvCxnSpPr/>
          <p:nvPr/>
        </p:nvCxnSpPr>
        <p:spPr>
          <a:xfrm>
            <a:off x="2771800" y="1340768"/>
            <a:ext cx="864096"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682151"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2009061"/>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r>
              <a:rPr lang="ru-RU" sz="2600" dirty="0" smtClean="0"/>
              <a:t>	</a:t>
            </a:r>
            <a:r>
              <a:rPr lang="ru-RU" sz="2800" dirty="0" smtClean="0"/>
              <a:t>Вспомни, как образовались королевство Франция (§ 3) и королевство Англия. (§ 4)</a:t>
            </a:r>
          </a:p>
          <a:p>
            <a:r>
              <a:rPr lang="ru-RU" sz="2800" dirty="0" smtClean="0"/>
              <a:t>	Кем и как было образовано герцогство Нормандия? (§ 4)</a:t>
            </a:r>
            <a:endParaRPr lang="ru-RU" sz="2600" dirty="0" smtClean="0"/>
          </a:p>
        </p:txBody>
      </p:sp>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81037"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Blason_Normandie.png"/>
          <p:cNvPicPr>
            <a:picLocks noChangeAspect="1"/>
          </p:cNvPicPr>
          <p:nvPr/>
        </p:nvPicPr>
        <p:blipFill>
          <a:blip r:embed="rId5" cstate="email"/>
          <a:stretch>
            <a:fillRect/>
          </a:stretch>
        </p:blipFill>
        <p:spPr>
          <a:xfrm>
            <a:off x="3348144" y="3284984"/>
            <a:ext cx="2520000" cy="2778833"/>
          </a:xfrm>
          <a:prstGeom prst="rect">
            <a:avLst/>
          </a:prstGeom>
        </p:spPr>
      </p:pic>
      <p:pic>
        <p:nvPicPr>
          <p:cNvPr id="6" name="Рисунок 5" descr="545px-Blason_France_moderne.svg.png"/>
          <p:cNvPicPr>
            <a:picLocks noChangeAspect="1"/>
          </p:cNvPicPr>
          <p:nvPr/>
        </p:nvPicPr>
        <p:blipFill>
          <a:blip r:embed="rId6" cstate="email"/>
          <a:stretch>
            <a:fillRect/>
          </a:stretch>
        </p:blipFill>
        <p:spPr>
          <a:xfrm>
            <a:off x="251520" y="3284990"/>
            <a:ext cx="2520000" cy="2774312"/>
          </a:xfrm>
          <a:prstGeom prst="rect">
            <a:avLst/>
          </a:prstGeom>
        </p:spPr>
      </p:pic>
      <p:pic>
        <p:nvPicPr>
          <p:cNvPr id="7" name="Рисунок 6" descr="011042-1066IV.gif"/>
          <p:cNvPicPr>
            <a:picLocks noChangeAspect="1"/>
          </p:cNvPicPr>
          <p:nvPr/>
        </p:nvPicPr>
        <p:blipFill>
          <a:blip r:embed="rId7" cstate="email"/>
          <a:stretch>
            <a:fillRect/>
          </a:stretch>
        </p:blipFill>
        <p:spPr>
          <a:xfrm>
            <a:off x="6372200" y="3284984"/>
            <a:ext cx="2520000" cy="3057978"/>
          </a:xfrm>
          <a:prstGeom prst="rect">
            <a:avLst/>
          </a:prstGeom>
        </p:spPr>
      </p:pic>
    </p:spTree>
    <p:extLst>
      <p:ext uri="{BB962C8B-B14F-4D97-AF65-F5344CB8AC3E}">
        <p14:creationId xmlns:p14="http://schemas.microsoft.com/office/powerpoint/2010/main" val="302688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sp>
        <p:nvSpPr>
          <p:cNvPr id="3" name="Скругленный прямоугольник 2"/>
          <p:cNvSpPr/>
          <p:nvPr/>
        </p:nvSpPr>
        <p:spPr>
          <a:xfrm>
            <a:off x="252000" y="1380897"/>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Вассал французского короля – король Англии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999" y="3037081"/>
            <a:ext cx="8640000"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Короли отменяют старые порядки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Скругленный прямоугольник 18"/>
          <p:cNvSpPr/>
          <p:nvPr/>
        </p:nvSpPr>
        <p:spPr>
          <a:xfrm>
            <a:off x="251519" y="4658127"/>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Подданные говорят с королями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9"/>
          <p:cNvPicPr>
            <a:picLocks noChangeAspect="1" noChangeArrowheads="1"/>
          </p:cNvPicPr>
          <p:nvPr/>
        </p:nvPicPr>
        <p:blipFill>
          <a:blip r:embed="rId2"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8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7904" y="1496973"/>
            <a:ext cx="5184096" cy="4524315"/>
          </a:xfrm>
          <a:prstGeom prst="rect">
            <a:avLst/>
          </a:prstGeom>
          <a:solidFill>
            <a:schemeClr val="accent4">
              <a:lumMod val="20000"/>
              <a:lumOff val="80000"/>
            </a:schemeClr>
          </a:solidFill>
          <a:ln>
            <a:solidFill>
              <a:schemeClr val="accent1"/>
            </a:solidFill>
          </a:ln>
        </p:spPr>
        <p:txBody>
          <a:bodyPr wrap="square" rtlCol="0">
            <a:spAutoFit/>
          </a:bodyPr>
          <a:lstStyle/>
          <a:p>
            <a:r>
              <a:rPr lang="ru-RU" sz="3600" dirty="0" smtClean="0"/>
              <a:t>1._________________________________</a:t>
            </a:r>
          </a:p>
          <a:p>
            <a:r>
              <a:rPr lang="ru-RU" sz="3600" dirty="0" smtClean="0"/>
              <a:t>2._________________________________</a:t>
            </a:r>
          </a:p>
          <a:p>
            <a:r>
              <a:rPr lang="ru-RU" sz="3600" dirty="0" smtClean="0"/>
              <a:t>3._________________________________</a:t>
            </a:r>
          </a:p>
          <a:p>
            <a:r>
              <a:rPr lang="ru-RU" sz="3600" dirty="0" smtClean="0"/>
              <a:t>….________________________________</a:t>
            </a:r>
            <a:endParaRPr lang="ru-RU" sz="3600" dirty="0"/>
          </a:p>
        </p:txBody>
      </p:sp>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3" name="Заголовок 2"/>
          <p:cNvSpPr>
            <a:spLocks noGrp="1"/>
          </p:cNvSpPr>
          <p:nvPr>
            <p:ph type="title"/>
          </p:nvPr>
        </p:nvSpPr>
        <p:spPr>
          <a:xfrm>
            <a:off x="251520" y="0"/>
            <a:ext cx="8640960" cy="900000"/>
          </a:xfrm>
        </p:spPr>
        <p:txBody>
          <a:bodyPr>
            <a:noAutofit/>
          </a:bodyPr>
          <a:lstStyle/>
          <a:p>
            <a:r>
              <a:rPr lang="ru-RU" sz="2800" dirty="0" smtClean="0"/>
              <a:t>ВАССАЛ ФРАНЦУЗСКОГО КОРОЛЯ – </a:t>
            </a:r>
            <a:br>
              <a:rPr lang="ru-RU" sz="2800" dirty="0" smtClean="0"/>
            </a:br>
            <a:r>
              <a:rPr lang="ru-RU" sz="2800" dirty="0" smtClean="0"/>
              <a:t>КОРОЛЬ АНГЛИИ</a:t>
            </a:r>
            <a:endParaRPr lang="ru-RU" sz="2800"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99" y="1023938"/>
            <a:ext cx="3312000" cy="5760000"/>
          </a:xfrm>
          <a:prstGeom prst="rect">
            <a:avLst/>
          </a:prstGeom>
          <a:noFill/>
          <a:ln w="9525">
            <a:solidFill>
              <a:schemeClr val="bg1"/>
            </a:solidFill>
            <a:miter lim="800000"/>
            <a:headEnd/>
            <a:tailEnd/>
          </a:ln>
        </p:spPr>
      </p:pic>
      <p:sp>
        <p:nvSpPr>
          <p:cNvPr id="4" name="Скругленный прямоугольник 3"/>
          <p:cNvSpPr/>
          <p:nvPr/>
        </p:nvSpPr>
        <p:spPr>
          <a:xfrm>
            <a:off x="252000" y="2363852"/>
            <a:ext cx="8640000" cy="2145268"/>
          </a:xfrm>
          <a:prstGeom prst="roundRect">
            <a:avLst/>
          </a:prstGeom>
          <a:blipFill>
            <a:blip r:embed="rId4"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400" b="1" dirty="0" smtClean="0">
                <a:solidFill>
                  <a:srgbClr val="0070C0"/>
                </a:solidFill>
              </a:rPr>
              <a:t>Повышенный уровень. </a:t>
            </a:r>
            <a:r>
              <a:rPr lang="ru-RU" sz="2400" dirty="0" smtClean="0"/>
              <a:t>Нанеси на карту два-три условных обозначения для доказательства того, что Франция переживала период феодальной раздробленности. Какие еще факты, доказывающие раздробленность Франции, ты можешь привести?</a:t>
            </a:r>
            <a:endParaRPr lang="ru-RU" sz="2400" dirty="0"/>
          </a:p>
        </p:txBody>
      </p:sp>
      <p:pic>
        <p:nvPicPr>
          <p:cNvPr id="10" name="Picture 9"/>
          <p:cNvPicPr>
            <a:picLocks noChangeAspect="1" noChangeArrowheads="1"/>
          </p:cNvPicPr>
          <p:nvPr/>
        </p:nvPicPr>
        <p:blipFill>
          <a:blip r:embed="rId5"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3" cstate="print"/>
          <a:srcRect r="27646"/>
          <a:stretch>
            <a:fillRect/>
          </a:stretch>
        </p:blipFill>
        <p:spPr bwMode="auto">
          <a:xfrm>
            <a:off x="251520" y="980727"/>
            <a:ext cx="3312000" cy="5796000"/>
          </a:xfrm>
          <a:prstGeom prst="rect">
            <a:avLst/>
          </a:prstGeom>
          <a:noFill/>
          <a:ln w="9525">
            <a:solidFill>
              <a:schemeClr val="bg1">
                <a:lumMod val="50000"/>
              </a:schemeClr>
            </a:solidFill>
            <a:miter lim="800000"/>
            <a:headEnd/>
            <a:tailEnd/>
          </a:ln>
        </p:spPr>
      </p:pic>
      <p:sp>
        <p:nvSpPr>
          <p:cNvPr id="14" name="TextBox 13"/>
          <p:cNvSpPr txBox="1"/>
          <p:nvPr/>
        </p:nvSpPr>
        <p:spPr>
          <a:xfrm>
            <a:off x="3707904" y="1496973"/>
            <a:ext cx="5184096" cy="4524315"/>
          </a:xfrm>
          <a:prstGeom prst="rect">
            <a:avLst/>
          </a:prstGeom>
          <a:solidFill>
            <a:schemeClr val="accent4">
              <a:lumMod val="20000"/>
              <a:lumOff val="80000"/>
            </a:schemeClr>
          </a:solidFill>
          <a:ln>
            <a:solidFill>
              <a:schemeClr val="accent1"/>
            </a:solidFill>
          </a:ln>
        </p:spPr>
        <p:txBody>
          <a:bodyPr wrap="square" rtlCol="0">
            <a:spAutoFit/>
          </a:bodyPr>
          <a:lstStyle/>
          <a:p>
            <a:r>
              <a:rPr lang="ru-RU" sz="3600" dirty="0" smtClean="0"/>
              <a:t>1._________________________________</a:t>
            </a:r>
          </a:p>
          <a:p>
            <a:r>
              <a:rPr lang="ru-RU" sz="3600" dirty="0" smtClean="0"/>
              <a:t>2._________________________________</a:t>
            </a:r>
          </a:p>
          <a:p>
            <a:r>
              <a:rPr lang="ru-RU" sz="3600" dirty="0" smtClean="0"/>
              <a:t>3._________________________________</a:t>
            </a:r>
          </a:p>
          <a:p>
            <a:r>
              <a:rPr lang="ru-RU" sz="3600" dirty="0" smtClean="0"/>
              <a:t>4.________________________________</a:t>
            </a:r>
            <a:endParaRPr lang="ru-RU" sz="3600" dirty="0"/>
          </a:p>
        </p:txBody>
      </p:sp>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3" name="Заголовок 2"/>
          <p:cNvSpPr>
            <a:spLocks noGrp="1"/>
          </p:cNvSpPr>
          <p:nvPr>
            <p:ph type="title"/>
          </p:nvPr>
        </p:nvSpPr>
        <p:spPr>
          <a:xfrm>
            <a:off x="251520" y="0"/>
            <a:ext cx="8640960" cy="900000"/>
          </a:xfrm>
        </p:spPr>
        <p:txBody>
          <a:bodyPr>
            <a:noAutofit/>
          </a:bodyPr>
          <a:lstStyle/>
          <a:p>
            <a:r>
              <a:rPr lang="ru-RU" sz="2800" dirty="0" smtClean="0"/>
              <a:t>ВАССАЛ ФРАНЦУЗСКОГО КОРОЛЯ – </a:t>
            </a:r>
            <a:br>
              <a:rPr lang="ru-RU" sz="2800" dirty="0" smtClean="0"/>
            </a:br>
            <a:r>
              <a:rPr lang="ru-RU" sz="2800" dirty="0" smtClean="0"/>
              <a:t>КОРОЛЬ АНГЛИИ</a:t>
            </a:r>
            <a:endParaRPr lang="ru-RU" sz="2800" dirty="0"/>
          </a:p>
        </p:txBody>
      </p:sp>
      <p:sp>
        <p:nvSpPr>
          <p:cNvPr id="4" name="Скругленный прямоугольник 3"/>
          <p:cNvSpPr/>
          <p:nvPr/>
        </p:nvSpPr>
        <p:spPr>
          <a:xfrm>
            <a:off x="252000" y="2204864"/>
            <a:ext cx="8640000" cy="2315528"/>
          </a:xfrm>
          <a:prstGeom prst="roundRect">
            <a:avLst/>
          </a:prstGeom>
          <a:blipFill>
            <a:blip r:embed="rId4"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61950"/>
            <a:r>
              <a:rPr lang="ru-RU" sz="2600" b="1" dirty="0" smtClean="0">
                <a:solidFill>
                  <a:srgbClr val="0070C0"/>
                </a:solidFill>
              </a:rPr>
              <a:t>Повышенный уровень. </a:t>
            </a:r>
            <a:r>
              <a:rPr lang="ru-RU" sz="2600" dirty="0" smtClean="0"/>
              <a:t>Пользуясь картой</a:t>
            </a:r>
          </a:p>
          <a:p>
            <a:r>
              <a:rPr lang="ru-RU" sz="2600" dirty="0" smtClean="0"/>
              <a:t>запиши последовательно события, которые привели к тому, что король Англии стал вассалом французского короля и владельцем половины Франции.</a:t>
            </a:r>
            <a:endParaRPr lang="ru-RU" sz="2600" dirty="0"/>
          </a:p>
        </p:txBody>
      </p:sp>
      <p:pic>
        <p:nvPicPr>
          <p:cNvPr id="10" name="Picture 9"/>
          <p:cNvPicPr>
            <a:picLocks noChangeAspect="1" noChangeArrowheads="1"/>
          </p:cNvPicPr>
          <p:nvPr/>
        </p:nvPicPr>
        <p:blipFill>
          <a:blip r:embed="rId5"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rcRect/>
          <a:stretch>
            <a:fillRect/>
          </a:stretch>
        </p:blipFill>
        <p:spPr bwMode="auto">
          <a:xfrm>
            <a:off x="252000" y="980728"/>
            <a:ext cx="8640000" cy="5583805"/>
          </a:xfrm>
          <a:prstGeom prst="rect">
            <a:avLst/>
          </a:prstGeom>
          <a:noFill/>
          <a:ln w="9525">
            <a:solidFill>
              <a:schemeClr val="bg1">
                <a:lumMod val="50000"/>
              </a:schemeClr>
            </a:solidFill>
            <a:miter lim="800000"/>
            <a:headEnd/>
            <a:tailEnd/>
          </a:ln>
        </p:spPr>
      </p:pic>
      <p:sp>
        <p:nvSpPr>
          <p:cNvPr id="8" name="Скругленный прямоугольник 7"/>
          <p:cNvSpPr/>
          <p:nvPr/>
        </p:nvSpPr>
        <p:spPr>
          <a:xfrm>
            <a:off x="252000" y="2492251"/>
            <a:ext cx="8640000" cy="1872853"/>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Повышенный уровень. </a:t>
            </a:r>
            <a:r>
              <a:rPr lang="ru-RU" sz="2600" dirty="0" smtClean="0"/>
              <a:t>С помощью двух-трех условных обозначений покажи на схеме, что Англия в XII веке – это централизованное государство, где усиливается власть короля</a:t>
            </a:r>
            <a:endParaRPr lang="ru-RU" sz="2600" dirty="0"/>
          </a:p>
        </p:txBody>
      </p:sp>
      <p:sp>
        <p:nvSpPr>
          <p:cNvPr id="3" name="Заголовок 2"/>
          <p:cNvSpPr>
            <a:spLocks noGrp="1"/>
          </p:cNvSpPr>
          <p:nvPr>
            <p:ph type="title"/>
          </p:nvPr>
        </p:nvSpPr>
        <p:spPr/>
        <p:txBody>
          <a:bodyPr>
            <a:normAutofit/>
          </a:bodyPr>
          <a:lstStyle/>
          <a:p>
            <a:r>
              <a:rPr lang="ru-RU" sz="2800" dirty="0" smtClean="0"/>
              <a:t>КОРОЛИ ОТМЕНЯЮТ СТАРЫЕ ПОРЯДКИ</a:t>
            </a:r>
            <a:endParaRPr lang="ru-RU" sz="2800" dirty="0"/>
          </a:p>
        </p:txBody>
      </p:sp>
      <p:pic>
        <p:nvPicPr>
          <p:cNvPr id="6" name="Picture 9"/>
          <p:cNvPicPr>
            <a:picLocks noChangeAspect="1" noChangeArrowheads="1"/>
          </p:cNvPicPr>
          <p:nvPr/>
        </p:nvPicPr>
        <p:blipFill>
          <a:blip r:embed="rId5"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18796</TotalTime>
  <Words>1172</Words>
  <Application>Microsoft Office PowerPoint</Application>
  <PresentationFormat>Экран (4:3)</PresentationFormat>
  <Paragraphs>138</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vt:lpstr>
      <vt:lpstr>РАЗДРОБЛЕННОСТЬ В АНГЛИИ И ФРАНЦИИ</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ВАССАЛ ФРАНЦУЗСКОГО КОРОЛЯ –  КОРОЛЬ АНГЛИИ</vt:lpstr>
      <vt:lpstr>ВАССАЛ ФРАНЦУЗСКОГО КОРОЛЯ –  КОРОЛЬ АНГЛИИ</vt:lpstr>
      <vt:lpstr>КОРОЛИ ОТМЕНЯЮТ СТАРЫЕ ПОРЯДКИ</vt:lpstr>
      <vt:lpstr>КОРОЛИ ОТМЕНЯЮТ СТАРЫЕ ПОРЯДКИ</vt:lpstr>
      <vt:lpstr>КОРОЛИ ОТМЕНЯЮТ СТАРЫЕ ПОРЯДКИ</vt:lpstr>
      <vt:lpstr>КОРОЛИ ОТМЕНЯЮТ СТАРЫЕ ПОРЯДКИ</vt:lpstr>
      <vt:lpstr>ПОДДАННЫЕ ГОВОРЯТ С КОРОЛЯМИ</vt:lpstr>
      <vt:lpstr>ПОДДАННЫЕ ГОВОРЯТ С КОРОЛЯМИ</vt:lpstr>
      <vt:lpstr>ОТКРЫВАЕМ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РАЗДРОБЛЕННОСТЬ В АНГЛИИ И ФРАНЦИИ</dc:title>
  <dc:creator>Telli</dc:creator>
  <cp:lastModifiedBy>Telli</cp:lastModifiedBy>
  <cp:revision>673</cp:revision>
  <dcterms:created xsi:type="dcterms:W3CDTF">2012-04-06T18:00:09Z</dcterms:created>
  <dcterms:modified xsi:type="dcterms:W3CDTF">2013-11-26T17:41:57Z</dcterms:modified>
</cp:coreProperties>
</file>