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9" r:id="rId13"/>
    <p:sldId id="280" r:id="rId14"/>
    <p:sldId id="281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6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06060-9DA0-45E3-BAE8-BA89E5499D3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3E84D-76EB-4B46-BEBA-C8E5F6CCA8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3049-B4B5-4044-B06A-66E2D003DB7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C732-F66C-4EBE-8181-A2ADA17F5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B640F-5B19-49D5-9043-1C539C135C4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095D9-047B-4294-AEAD-B08F1CB006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6D22B-BDEB-416A-A6E2-51AB0EE9E78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A59CC-FD94-4FF8-B39C-E45819EDA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4BDA5-F24F-41A4-8587-7DC414591BE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7880-4398-487C-B879-3456F60C6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71C36-69DE-4920-8433-2152066FC83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513B7-AA07-4CE4-B786-AA7B94AF3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680CF-7F8C-4539-952E-28A87156062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D7BB-5271-4FEE-8BD8-07262E117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B7E04-6C79-483B-AC64-EF20DBC6A34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7FD66-2E08-46F0-BFEB-EF05BB9D2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95F13-BFAD-4A92-AD29-A5559738759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56FDB-0A1A-443D-991F-7F70A22ECA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B569B-D101-4BB4-9B03-ADBCF6CC51A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DF22D-C1BF-4C5C-933C-C2BD04A8F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3438-2995-4AEC-9C24-F6D266ACB8B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62E2-1A4B-4878-AB04-F300FAD96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776B76-E4D7-4BCB-AAEE-8B240119330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D0B3FD-30C9-44C0-BCDF-8B7C555F7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9208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.1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Обыкновенные дроби.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Основное свойство дроби.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Приведение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>
              <a:defRPr/>
            </a:pP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27647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ПОВТОРЕНИЕ.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ОБЫКНОВЕННЫЕ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Сокращение дробей</a:t>
            </a:r>
          </a:p>
        </p:txBody>
      </p:sp>
      <p:sp>
        <p:nvSpPr>
          <p:cNvPr id="22531" name="TextBox 22"/>
          <p:cNvSpPr txBox="1">
            <a:spLocks noChangeArrowheads="1"/>
          </p:cNvSpPr>
          <p:nvPr/>
        </p:nvSpPr>
        <p:spPr bwMode="auto">
          <a:xfrm>
            <a:off x="250825" y="1270000"/>
            <a:ext cx="8642350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Записывать сокращение дроби удобно так: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2532" name="TextBox 19"/>
          <p:cNvSpPr txBox="1">
            <a:spLocks noChangeArrowheads="1"/>
          </p:cNvSpPr>
          <p:nvPr/>
        </p:nvSpPr>
        <p:spPr bwMode="auto">
          <a:xfrm>
            <a:off x="2393950" y="2970213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r>
              <a:rPr lang="en-US" sz="8000" b="1">
                <a:latin typeface="Verdana" pitchFamily="34" charset="0"/>
              </a:rPr>
              <a:t>4</a:t>
            </a:r>
          </a:p>
        </p:txBody>
      </p:sp>
      <p:sp>
        <p:nvSpPr>
          <p:cNvPr id="22533" name="TextBox 31"/>
          <p:cNvSpPr txBox="1">
            <a:spLocks noChangeArrowheads="1"/>
          </p:cNvSpPr>
          <p:nvPr/>
        </p:nvSpPr>
        <p:spPr bwMode="auto">
          <a:xfrm>
            <a:off x="2393950" y="4049713"/>
            <a:ext cx="1746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48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2465388" y="4194175"/>
            <a:ext cx="15128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5" name="TextBox 33"/>
          <p:cNvSpPr txBox="1">
            <a:spLocks noChangeArrowheads="1"/>
          </p:cNvSpPr>
          <p:nvPr/>
        </p:nvSpPr>
        <p:spPr bwMode="auto">
          <a:xfrm>
            <a:off x="4049713" y="3473450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2536" name="TextBox 38"/>
          <p:cNvSpPr txBox="1">
            <a:spLocks noChangeArrowheads="1"/>
          </p:cNvSpPr>
          <p:nvPr/>
        </p:nvSpPr>
        <p:spPr bwMode="auto">
          <a:xfrm>
            <a:off x="5129213" y="2995613"/>
            <a:ext cx="28273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2537" name="TextBox 39"/>
          <p:cNvSpPr txBox="1">
            <a:spLocks noChangeArrowheads="1"/>
          </p:cNvSpPr>
          <p:nvPr/>
        </p:nvSpPr>
        <p:spPr bwMode="auto">
          <a:xfrm>
            <a:off x="5130800" y="4049713"/>
            <a:ext cx="2466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5184775" y="4194175"/>
            <a:ext cx="82708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287588" y="3357563"/>
            <a:ext cx="1924050" cy="71913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2287588" y="4365625"/>
            <a:ext cx="1924050" cy="71913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1" name="TextBox 48"/>
          <p:cNvSpPr txBox="1">
            <a:spLocks noChangeArrowheads="1"/>
          </p:cNvSpPr>
          <p:nvPr/>
        </p:nvSpPr>
        <p:spPr bwMode="auto">
          <a:xfrm>
            <a:off x="2897188" y="2268538"/>
            <a:ext cx="28273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Verdana" pitchFamily="34" charset="0"/>
              </a:rPr>
              <a:t>1</a:t>
            </a:r>
            <a:endParaRPr lang="en-US" sz="6000">
              <a:latin typeface="Verdana" pitchFamily="34" charset="0"/>
            </a:endParaRPr>
          </a:p>
        </p:txBody>
      </p:sp>
      <p:sp>
        <p:nvSpPr>
          <p:cNvPr id="22542" name="TextBox 49"/>
          <p:cNvSpPr txBox="1">
            <a:spLocks noChangeArrowheads="1"/>
          </p:cNvSpPr>
          <p:nvPr/>
        </p:nvSpPr>
        <p:spPr bwMode="auto">
          <a:xfrm>
            <a:off x="2897188" y="5084763"/>
            <a:ext cx="28273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Verdana" pitchFamily="34" charset="0"/>
              </a:rPr>
              <a:t>2</a:t>
            </a:r>
            <a:endParaRPr lang="en-US" sz="6000">
              <a:latin typeface="Verdana" pitchFamily="34" charset="0"/>
            </a:endParaRPr>
          </a:p>
        </p:txBody>
      </p:sp>
      <p:sp>
        <p:nvSpPr>
          <p:cNvPr id="22543" name="TextBox 16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Несократимые дроби</a:t>
            </a:r>
          </a:p>
        </p:txBody>
      </p:sp>
      <p:sp>
        <p:nvSpPr>
          <p:cNvPr id="23555" name="TextBox 22"/>
          <p:cNvSpPr txBox="1">
            <a:spLocks noChangeArrowheads="1"/>
          </p:cNvSpPr>
          <p:nvPr/>
        </p:nvSpPr>
        <p:spPr bwMode="auto">
          <a:xfrm>
            <a:off x="250825" y="1270000"/>
            <a:ext cx="8642350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Не каждую дробь можно сократить.</a:t>
            </a:r>
          </a:p>
        </p:txBody>
      </p:sp>
      <p:sp>
        <p:nvSpPr>
          <p:cNvPr id="23556" name="TextBox 16"/>
          <p:cNvSpPr txBox="1">
            <a:spLocks noChangeArrowheads="1"/>
          </p:cNvSpPr>
          <p:nvPr/>
        </p:nvSpPr>
        <p:spPr bwMode="auto">
          <a:xfrm>
            <a:off x="250825" y="1989138"/>
            <a:ext cx="864235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Если числитель и знаменатель дроби</a:t>
            </a:r>
          </a:p>
          <a:p>
            <a:endParaRPr lang="ru-RU" sz="2200">
              <a:latin typeface="Verdana" pitchFamily="34" charset="0"/>
            </a:endParaRPr>
          </a:p>
          <a:p>
            <a:r>
              <a:rPr lang="ru-RU" sz="2200" b="1">
                <a:latin typeface="Verdana" pitchFamily="34" charset="0"/>
              </a:rPr>
              <a:t>взаимно простые числа,</a:t>
            </a:r>
          </a:p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то такую дробь называют </a:t>
            </a:r>
            <a:r>
              <a:rPr lang="ru-RU" sz="2200" b="1">
                <a:latin typeface="Verdana" pitchFamily="34" charset="0"/>
              </a:rPr>
              <a:t>несократимой</a:t>
            </a:r>
            <a:r>
              <a:rPr lang="ru-RU" sz="2200">
                <a:latin typeface="Verdana" pitchFamily="34" charset="0"/>
              </a:rPr>
              <a:t>.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3557" name="TextBox 17"/>
          <p:cNvSpPr txBox="1">
            <a:spLocks noChangeArrowheads="1"/>
          </p:cNvSpPr>
          <p:nvPr/>
        </p:nvSpPr>
        <p:spPr bwMode="auto">
          <a:xfrm>
            <a:off x="250825" y="5262563"/>
            <a:ext cx="8642350" cy="822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Verdana" pitchFamily="34" charset="0"/>
              </a:rPr>
              <a:t>Для каждой дроби </a:t>
            </a:r>
            <a:r>
              <a:rPr lang="ru-RU" sz="2400" b="1">
                <a:latin typeface="Verdana" pitchFamily="34" charset="0"/>
              </a:rPr>
              <a:t>существует единственная</a:t>
            </a:r>
            <a:r>
              <a:rPr lang="ru-RU" sz="2400">
                <a:latin typeface="Verdana" pitchFamily="34" charset="0"/>
              </a:rPr>
              <a:t> равная ей несократимая дробь.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3558" name="TextBox 18"/>
          <p:cNvSpPr txBox="1">
            <a:spLocks noChangeArrowheads="1"/>
          </p:cNvSpPr>
          <p:nvPr/>
        </p:nvSpPr>
        <p:spPr bwMode="auto">
          <a:xfrm>
            <a:off x="3348038" y="3873500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3559" name="TextBox 20"/>
          <p:cNvSpPr txBox="1">
            <a:spLocks noChangeArrowheads="1"/>
          </p:cNvSpPr>
          <p:nvPr/>
        </p:nvSpPr>
        <p:spPr bwMode="auto">
          <a:xfrm>
            <a:off x="3349625" y="4449763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421063" y="4557713"/>
            <a:ext cx="430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TextBox 23"/>
          <p:cNvSpPr txBox="1">
            <a:spLocks noChangeArrowheads="1"/>
          </p:cNvSpPr>
          <p:nvPr/>
        </p:nvSpPr>
        <p:spPr bwMode="auto">
          <a:xfrm>
            <a:off x="4211638" y="3873500"/>
            <a:ext cx="1512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3562" name="TextBox 24"/>
          <p:cNvSpPr txBox="1">
            <a:spLocks noChangeArrowheads="1"/>
          </p:cNvSpPr>
          <p:nvPr/>
        </p:nvSpPr>
        <p:spPr bwMode="auto">
          <a:xfrm>
            <a:off x="4213225" y="4449763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286250" y="4557713"/>
            <a:ext cx="430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TextBox 26"/>
          <p:cNvSpPr txBox="1">
            <a:spLocks noChangeArrowheads="1"/>
          </p:cNvSpPr>
          <p:nvPr/>
        </p:nvSpPr>
        <p:spPr bwMode="auto">
          <a:xfrm>
            <a:off x="5076825" y="3873500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11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3565" name="TextBox 27"/>
          <p:cNvSpPr txBox="1">
            <a:spLocks noChangeArrowheads="1"/>
          </p:cNvSpPr>
          <p:nvPr/>
        </p:nvSpPr>
        <p:spPr bwMode="auto">
          <a:xfrm>
            <a:off x="5076825" y="4449763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13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149850" y="4557713"/>
            <a:ext cx="7905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7" name="TextBox 19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Сокращение дробей</a:t>
            </a:r>
          </a:p>
        </p:txBody>
      </p:sp>
      <p:sp>
        <p:nvSpPr>
          <p:cNvPr id="24579" name="TextBox 22"/>
          <p:cNvSpPr txBox="1">
            <a:spLocks noChangeArrowheads="1"/>
          </p:cNvSpPr>
          <p:nvPr/>
        </p:nvSpPr>
        <p:spPr bwMode="auto">
          <a:xfrm>
            <a:off x="250825" y="1270000"/>
            <a:ext cx="8642350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Чтобы получить несократимую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дробь, надо:</a:t>
            </a:r>
          </a:p>
        </p:txBody>
      </p:sp>
      <p:sp>
        <p:nvSpPr>
          <p:cNvPr id="24580" name="TextBox 17"/>
          <p:cNvSpPr txBox="1">
            <a:spLocks noChangeArrowheads="1"/>
          </p:cNvSpPr>
          <p:nvPr/>
        </p:nvSpPr>
        <p:spPr bwMode="auto">
          <a:xfrm>
            <a:off x="250825" y="3716338"/>
            <a:ext cx="8642350" cy="12017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Verdana" pitchFamily="34" charset="0"/>
              </a:rPr>
              <a:t>Если найти наибольший общий делитель</a:t>
            </a:r>
          </a:p>
          <a:p>
            <a:r>
              <a:rPr lang="ru-RU" sz="2400">
                <a:latin typeface="Verdana" pitchFamily="34" charset="0"/>
              </a:rPr>
              <a:t>числителя и знаменателя сложно, то можно производить сокращение </a:t>
            </a:r>
            <a:r>
              <a:rPr lang="ru-RU" sz="2400" b="1">
                <a:latin typeface="Verdana" pitchFamily="34" charset="0"/>
              </a:rPr>
              <a:t>поэтапно</a:t>
            </a:r>
            <a:r>
              <a:rPr lang="ru-RU" sz="2400">
                <a:latin typeface="Verdana" pitchFamily="34" charset="0"/>
              </a:rPr>
              <a:t>: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250825" y="1989138"/>
            <a:ext cx="8642350" cy="147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данную дробь сократить на</a:t>
            </a:r>
          </a:p>
          <a:p>
            <a:pPr algn="ctr"/>
            <a:r>
              <a:rPr lang="ru-RU" sz="3000" b="1">
                <a:latin typeface="Verdana" pitchFamily="34" charset="0"/>
              </a:rPr>
              <a:t>наибольший общий делитель</a:t>
            </a:r>
          </a:p>
          <a:p>
            <a:pPr algn="ctr"/>
            <a:r>
              <a:rPr lang="ru-RU" sz="3000">
                <a:latin typeface="Verdana" pitchFamily="34" charset="0"/>
              </a:rPr>
              <a:t>числителя и знаменателя.</a:t>
            </a:r>
          </a:p>
        </p:txBody>
      </p:sp>
      <p:sp>
        <p:nvSpPr>
          <p:cNvPr id="24582" name="TextBox 29"/>
          <p:cNvSpPr txBox="1">
            <a:spLocks noChangeArrowheads="1"/>
          </p:cNvSpPr>
          <p:nvPr/>
        </p:nvSpPr>
        <p:spPr bwMode="auto">
          <a:xfrm>
            <a:off x="2268538" y="5091113"/>
            <a:ext cx="2014537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80</a:t>
            </a:r>
            <a:endParaRPr lang="en-US" sz="5000" b="1">
              <a:latin typeface="Verdana" pitchFamily="34" charset="0"/>
            </a:endParaRPr>
          </a:p>
        </p:txBody>
      </p:sp>
      <p:sp>
        <p:nvSpPr>
          <p:cNvPr id="24583" name="TextBox 30"/>
          <p:cNvSpPr txBox="1">
            <a:spLocks noChangeArrowheads="1"/>
          </p:cNvSpPr>
          <p:nvPr/>
        </p:nvSpPr>
        <p:spPr bwMode="auto">
          <a:xfrm>
            <a:off x="2051050" y="5807075"/>
            <a:ext cx="26654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120</a:t>
            </a:r>
            <a:endParaRPr lang="en-US" sz="5000" b="1">
              <a:latin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268538" y="5880100"/>
            <a:ext cx="1150937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TextBox 32"/>
          <p:cNvSpPr txBox="1">
            <a:spLocks noChangeArrowheads="1"/>
          </p:cNvSpPr>
          <p:nvPr/>
        </p:nvSpPr>
        <p:spPr bwMode="auto">
          <a:xfrm>
            <a:off x="3790950" y="5445125"/>
            <a:ext cx="9969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=</a:t>
            </a:r>
            <a:endParaRPr lang="en-US" sz="5000" b="1">
              <a:latin typeface="Verdana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2051050" y="6059488"/>
            <a:ext cx="1690688" cy="3587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TextBox 38"/>
          <p:cNvSpPr txBox="1">
            <a:spLocks noChangeArrowheads="1"/>
          </p:cNvSpPr>
          <p:nvPr/>
        </p:nvSpPr>
        <p:spPr bwMode="auto">
          <a:xfrm>
            <a:off x="2609850" y="4813300"/>
            <a:ext cx="28257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latin typeface="Verdana" pitchFamily="34" charset="0"/>
              </a:rPr>
              <a:t>8</a:t>
            </a:r>
            <a:endParaRPr lang="en-US" sz="3000">
              <a:latin typeface="Verdana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2049463" y="5376863"/>
            <a:ext cx="1690687" cy="3587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9" name="TextBox 43"/>
          <p:cNvSpPr txBox="1">
            <a:spLocks noChangeArrowheads="1"/>
          </p:cNvSpPr>
          <p:nvPr/>
        </p:nvSpPr>
        <p:spPr bwMode="auto">
          <a:xfrm>
            <a:off x="2411413" y="6403975"/>
            <a:ext cx="28273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latin typeface="Verdana" pitchFamily="34" charset="0"/>
              </a:rPr>
              <a:t>12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24590" name="TextBox 44"/>
          <p:cNvSpPr txBox="1">
            <a:spLocks noChangeArrowheads="1"/>
          </p:cNvSpPr>
          <p:nvPr/>
        </p:nvSpPr>
        <p:spPr bwMode="auto">
          <a:xfrm>
            <a:off x="4716463" y="5084763"/>
            <a:ext cx="20161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8</a:t>
            </a:r>
            <a:endParaRPr lang="en-US" sz="5000" b="1">
              <a:latin typeface="Verdana" pitchFamily="34" charset="0"/>
            </a:endParaRPr>
          </a:p>
        </p:txBody>
      </p:sp>
      <p:sp>
        <p:nvSpPr>
          <p:cNvPr id="24591" name="TextBox 45"/>
          <p:cNvSpPr txBox="1">
            <a:spLocks noChangeArrowheads="1"/>
          </p:cNvSpPr>
          <p:nvPr/>
        </p:nvSpPr>
        <p:spPr bwMode="auto">
          <a:xfrm>
            <a:off x="4427538" y="5802313"/>
            <a:ext cx="2665412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12</a:t>
            </a:r>
            <a:endParaRPr lang="en-US" sz="5000" b="1">
              <a:latin typeface="Verdana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572000" y="5873750"/>
            <a:ext cx="863600" cy="63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4465638" y="6056313"/>
            <a:ext cx="1114425" cy="3587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4500563" y="5373688"/>
            <a:ext cx="1112837" cy="3587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5" name="TextBox 53"/>
          <p:cNvSpPr txBox="1">
            <a:spLocks noChangeArrowheads="1"/>
          </p:cNvSpPr>
          <p:nvPr/>
        </p:nvSpPr>
        <p:spPr bwMode="auto">
          <a:xfrm>
            <a:off x="4841875" y="6403975"/>
            <a:ext cx="28257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latin typeface="Verdana" pitchFamily="34" charset="0"/>
              </a:rPr>
              <a:t>3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24596" name="TextBox 54"/>
          <p:cNvSpPr txBox="1">
            <a:spLocks noChangeArrowheads="1"/>
          </p:cNvSpPr>
          <p:nvPr/>
        </p:nvSpPr>
        <p:spPr bwMode="auto">
          <a:xfrm>
            <a:off x="4841875" y="4819650"/>
            <a:ext cx="28257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latin typeface="Verdana" pitchFamily="34" charset="0"/>
              </a:rPr>
              <a:t>2</a:t>
            </a:r>
            <a:endParaRPr lang="en-US" sz="3000">
              <a:latin typeface="Verdana" pitchFamily="34" charset="0"/>
            </a:endParaRPr>
          </a:p>
        </p:txBody>
      </p:sp>
      <p:sp>
        <p:nvSpPr>
          <p:cNvPr id="24597" name="TextBox 55"/>
          <p:cNvSpPr txBox="1">
            <a:spLocks noChangeArrowheads="1"/>
          </p:cNvSpPr>
          <p:nvPr/>
        </p:nvSpPr>
        <p:spPr bwMode="auto">
          <a:xfrm>
            <a:off x="5591175" y="5445125"/>
            <a:ext cx="9969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=</a:t>
            </a:r>
            <a:endParaRPr lang="en-US" sz="5000" b="1">
              <a:latin typeface="Verdana" pitchFamily="34" charset="0"/>
            </a:endParaRPr>
          </a:p>
        </p:txBody>
      </p:sp>
      <p:sp>
        <p:nvSpPr>
          <p:cNvPr id="24598" name="TextBox 56"/>
          <p:cNvSpPr txBox="1">
            <a:spLocks noChangeArrowheads="1"/>
          </p:cNvSpPr>
          <p:nvPr/>
        </p:nvSpPr>
        <p:spPr bwMode="auto">
          <a:xfrm>
            <a:off x="6372225" y="5084763"/>
            <a:ext cx="20161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2</a:t>
            </a:r>
            <a:endParaRPr lang="en-US" sz="5000" b="1">
              <a:latin typeface="Verdana" pitchFamily="34" charset="0"/>
            </a:endParaRPr>
          </a:p>
        </p:txBody>
      </p:sp>
      <p:sp>
        <p:nvSpPr>
          <p:cNvPr id="24599" name="TextBox 57"/>
          <p:cNvSpPr txBox="1">
            <a:spLocks noChangeArrowheads="1"/>
          </p:cNvSpPr>
          <p:nvPr/>
        </p:nvSpPr>
        <p:spPr bwMode="auto">
          <a:xfrm>
            <a:off x="6372225" y="5802313"/>
            <a:ext cx="26638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3</a:t>
            </a:r>
            <a:endParaRPr lang="en-US" sz="5000" b="1">
              <a:latin typeface="Verdana" pitchFamily="34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6372225" y="5873750"/>
            <a:ext cx="576263" cy="63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1" name="TextBox 26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Приведение дробей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  <p:sp>
        <p:nvSpPr>
          <p:cNvPr id="25603" name="TextBox 22"/>
          <p:cNvSpPr txBox="1">
            <a:spLocks noChangeArrowheads="1"/>
          </p:cNvSpPr>
          <p:nvPr/>
        </p:nvSpPr>
        <p:spPr bwMode="auto">
          <a:xfrm>
            <a:off x="250825" y="1270000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Дроби, имеющие разные знаменатели, заменяют равными им дробями с одинаковыми знаменателями – </a:t>
            </a:r>
            <a:r>
              <a:rPr lang="ru-RU" sz="2200" b="1">
                <a:latin typeface="Verdana" pitchFamily="34" charset="0"/>
              </a:rPr>
              <a:t>приводят дроби к общему знаменателю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25604" name="TextBox 26"/>
          <p:cNvSpPr txBox="1">
            <a:spLocks noChangeArrowheads="1"/>
          </p:cNvSpPr>
          <p:nvPr/>
        </p:nvSpPr>
        <p:spPr bwMode="auto">
          <a:xfrm>
            <a:off x="250825" y="2636838"/>
            <a:ext cx="8642350" cy="28622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</a:rPr>
              <a:t>Дроби можно привести</a:t>
            </a:r>
          </a:p>
          <a:p>
            <a:pPr algn="ctr"/>
            <a:r>
              <a:rPr lang="ru-RU" sz="3000" b="1">
                <a:latin typeface="Verdana" pitchFamily="34" charset="0"/>
              </a:rPr>
              <a:t>к любому знаменателю</a:t>
            </a:r>
            <a:r>
              <a:rPr lang="ru-RU" sz="3000">
                <a:latin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</a:rPr>
              <a:t>кратному знаменателям данных дробей, однако, как правило,</a:t>
            </a:r>
          </a:p>
          <a:p>
            <a:pPr algn="ctr"/>
            <a:r>
              <a:rPr lang="ru-RU" sz="3000" b="1">
                <a:latin typeface="Verdana" pitchFamily="34" charset="0"/>
              </a:rPr>
              <a:t>стараются подобрать</a:t>
            </a:r>
          </a:p>
          <a:p>
            <a:pPr algn="ctr"/>
            <a:r>
              <a:rPr lang="ru-RU" sz="3000" b="1">
                <a:latin typeface="Verdana" pitchFamily="34" charset="0"/>
              </a:rPr>
              <a:t>наименьший общий знаменатель</a:t>
            </a:r>
            <a:r>
              <a:rPr lang="ru-RU" sz="3000">
                <a:latin typeface="Verdana" pitchFamily="34" charset="0"/>
              </a:rPr>
              <a:t>.</a:t>
            </a:r>
          </a:p>
        </p:txBody>
      </p: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Приведение дробей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692275" y="1025525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28" name="TextBox 7"/>
          <p:cNvSpPr txBox="1">
            <a:spLocks noChangeArrowheads="1"/>
          </p:cNvSpPr>
          <p:nvPr/>
        </p:nvSpPr>
        <p:spPr bwMode="auto">
          <a:xfrm>
            <a:off x="1692275" y="2105025"/>
            <a:ext cx="11699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692275" y="2249488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0" name="TextBox 10"/>
          <p:cNvSpPr txBox="1">
            <a:spLocks noChangeArrowheads="1"/>
          </p:cNvSpPr>
          <p:nvPr/>
        </p:nvSpPr>
        <p:spPr bwMode="auto">
          <a:xfrm>
            <a:off x="6443663" y="1025525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31" name="TextBox 11"/>
          <p:cNvSpPr txBox="1">
            <a:spLocks noChangeArrowheads="1"/>
          </p:cNvSpPr>
          <p:nvPr/>
        </p:nvSpPr>
        <p:spPr bwMode="auto">
          <a:xfrm>
            <a:off x="6443663" y="210502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445250" y="2249488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187450" y="2349500"/>
            <a:ext cx="1871663" cy="88900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011863" y="2349500"/>
            <a:ext cx="1873250" cy="88900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>
            <a:stCxn id="4" idx="6"/>
            <a:endCxn id="15" idx="2"/>
          </p:cNvCxnSpPr>
          <p:nvPr/>
        </p:nvCxnSpPr>
        <p:spPr>
          <a:xfrm>
            <a:off x="3059113" y="2794000"/>
            <a:ext cx="2952750" cy="0"/>
          </a:xfrm>
          <a:prstGeom prst="line">
            <a:avLst/>
          </a:prstGeom>
          <a:ln w="254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17"/>
          <p:cNvSpPr txBox="1">
            <a:spLocks noChangeArrowheads="1"/>
          </p:cNvSpPr>
          <p:nvPr/>
        </p:nvSpPr>
        <p:spPr bwMode="auto">
          <a:xfrm>
            <a:off x="3132138" y="2781300"/>
            <a:ext cx="28797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Наименьшее общее кратное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26637" name="TextBox 18"/>
          <p:cNvSpPr txBox="1">
            <a:spLocks noChangeArrowheads="1"/>
          </p:cNvSpPr>
          <p:nvPr/>
        </p:nvSpPr>
        <p:spPr bwMode="auto">
          <a:xfrm>
            <a:off x="3635375" y="1601788"/>
            <a:ext cx="18002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0" b="1">
                <a:solidFill>
                  <a:srgbClr val="C00000"/>
                </a:solidFill>
                <a:latin typeface="Verdana" pitchFamily="34" charset="0"/>
              </a:rPr>
              <a:t>12</a:t>
            </a:r>
            <a:endParaRPr lang="en-US" sz="8000" b="1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1566069" y="3734594"/>
            <a:ext cx="1079500" cy="468312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6353175" y="3703638"/>
            <a:ext cx="1081088" cy="468312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40" name="TextBox 21"/>
          <p:cNvSpPr txBox="1">
            <a:spLocks noChangeArrowheads="1"/>
          </p:cNvSpPr>
          <p:nvPr/>
        </p:nvSpPr>
        <p:spPr bwMode="auto">
          <a:xfrm>
            <a:off x="900113" y="4410075"/>
            <a:ext cx="15113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41" name="TextBox 23"/>
          <p:cNvSpPr txBox="1">
            <a:spLocks noChangeArrowheads="1"/>
          </p:cNvSpPr>
          <p:nvPr/>
        </p:nvSpPr>
        <p:spPr bwMode="auto">
          <a:xfrm>
            <a:off x="900113" y="5489575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900113" y="5634038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3" name="TextBox 25"/>
          <p:cNvSpPr txBox="1">
            <a:spLocks noChangeArrowheads="1"/>
          </p:cNvSpPr>
          <p:nvPr/>
        </p:nvSpPr>
        <p:spPr bwMode="auto">
          <a:xfrm>
            <a:off x="161925" y="4367213"/>
            <a:ext cx="216058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4</a:t>
            </a:r>
            <a:r>
              <a:rPr lang="en-US" sz="5000" b="1">
                <a:latin typeface="Verdana" pitchFamily="34" charset="0"/>
              </a:rPr>
              <a:t>/</a:t>
            </a:r>
          </a:p>
        </p:txBody>
      </p:sp>
      <p:sp>
        <p:nvSpPr>
          <p:cNvPr id="26644" name="TextBox 27"/>
          <p:cNvSpPr txBox="1">
            <a:spLocks noChangeArrowheads="1"/>
          </p:cNvSpPr>
          <p:nvPr/>
        </p:nvSpPr>
        <p:spPr bwMode="auto">
          <a:xfrm>
            <a:off x="1835150" y="491331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45" name="TextBox 28"/>
          <p:cNvSpPr txBox="1">
            <a:spLocks noChangeArrowheads="1"/>
          </p:cNvSpPr>
          <p:nvPr/>
        </p:nvSpPr>
        <p:spPr bwMode="auto">
          <a:xfrm>
            <a:off x="3132138" y="4410075"/>
            <a:ext cx="15113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46" name="TextBox 29"/>
          <p:cNvSpPr txBox="1">
            <a:spLocks noChangeArrowheads="1"/>
          </p:cNvSpPr>
          <p:nvPr/>
        </p:nvSpPr>
        <p:spPr bwMode="auto">
          <a:xfrm>
            <a:off x="2771775" y="5489575"/>
            <a:ext cx="20161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12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2844800" y="5634038"/>
            <a:ext cx="15113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8" name="TextBox 31"/>
          <p:cNvSpPr txBox="1">
            <a:spLocks noChangeArrowheads="1"/>
          </p:cNvSpPr>
          <p:nvPr/>
        </p:nvSpPr>
        <p:spPr bwMode="auto">
          <a:xfrm>
            <a:off x="5508625" y="4406900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49" name="TextBox 32"/>
          <p:cNvSpPr txBox="1">
            <a:spLocks noChangeArrowheads="1"/>
          </p:cNvSpPr>
          <p:nvPr/>
        </p:nvSpPr>
        <p:spPr bwMode="auto">
          <a:xfrm>
            <a:off x="5508625" y="5487988"/>
            <a:ext cx="116998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5508625" y="5630863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1" name="TextBox 34"/>
          <p:cNvSpPr txBox="1">
            <a:spLocks noChangeArrowheads="1"/>
          </p:cNvSpPr>
          <p:nvPr/>
        </p:nvSpPr>
        <p:spPr bwMode="auto">
          <a:xfrm>
            <a:off x="4770438" y="4365625"/>
            <a:ext cx="216058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000" b="1">
                <a:latin typeface="Verdana" pitchFamily="34" charset="0"/>
              </a:rPr>
              <a:t>3</a:t>
            </a:r>
            <a:r>
              <a:rPr lang="en-US" sz="5000" b="1">
                <a:latin typeface="Verdana" pitchFamily="34" charset="0"/>
              </a:rPr>
              <a:t>/</a:t>
            </a:r>
          </a:p>
        </p:txBody>
      </p:sp>
      <p:sp>
        <p:nvSpPr>
          <p:cNvPr id="26652" name="TextBox 35"/>
          <p:cNvSpPr txBox="1">
            <a:spLocks noChangeArrowheads="1"/>
          </p:cNvSpPr>
          <p:nvPr/>
        </p:nvSpPr>
        <p:spPr bwMode="auto">
          <a:xfrm>
            <a:off x="6443663" y="4911725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53" name="TextBox 36"/>
          <p:cNvSpPr txBox="1">
            <a:spLocks noChangeArrowheads="1"/>
          </p:cNvSpPr>
          <p:nvPr/>
        </p:nvSpPr>
        <p:spPr bwMode="auto">
          <a:xfrm>
            <a:off x="7740650" y="4406900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9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6654" name="TextBox 37"/>
          <p:cNvSpPr txBox="1">
            <a:spLocks noChangeArrowheads="1"/>
          </p:cNvSpPr>
          <p:nvPr/>
        </p:nvSpPr>
        <p:spPr bwMode="auto">
          <a:xfrm>
            <a:off x="7380288" y="5487988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12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7453313" y="5630863"/>
            <a:ext cx="15113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6" name="TextBox 39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765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>
              <a:defRPr/>
            </a:pPr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765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7654" name="TextBox 14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  <p:sp>
        <p:nvSpPr>
          <p:cNvPr id="27655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обыкновенная дробь? Что называется ее числителем и знаменателем? Как формулируется основное свойство дроби? Где оно используется?</a:t>
            </a:r>
          </a:p>
        </p:txBody>
      </p:sp>
      <p:sp>
        <p:nvSpPr>
          <p:cNvPr id="27656" name="TextBox 14"/>
          <p:cNvSpPr txBox="1">
            <a:spLocks noChangeArrowheads="1"/>
          </p:cNvSpPr>
          <p:nvPr/>
        </p:nvSpPr>
        <p:spPr bwMode="auto">
          <a:xfrm>
            <a:off x="250825" y="2924175"/>
            <a:ext cx="8640763" cy="1231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Приведите дробь        к знаменателю </a:t>
            </a:r>
            <a:r>
              <a:rPr lang="ru-RU" sz="3000" b="1">
                <a:latin typeface="Verdana" pitchFamily="34" charset="0"/>
              </a:rPr>
              <a:t>99</a:t>
            </a:r>
            <a:r>
              <a:rPr lang="ru-RU" sz="2200">
                <a:latin typeface="Verdana" pitchFamily="34" charset="0"/>
              </a:rPr>
              <a:t>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7657" name="TextBox 23"/>
          <p:cNvSpPr txBox="1">
            <a:spLocks noChangeArrowheads="1"/>
          </p:cNvSpPr>
          <p:nvPr/>
        </p:nvSpPr>
        <p:spPr bwMode="auto">
          <a:xfrm>
            <a:off x="2916238" y="2936875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2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58" name="TextBox 24"/>
          <p:cNvSpPr txBox="1">
            <a:spLocks noChangeArrowheads="1"/>
          </p:cNvSpPr>
          <p:nvPr/>
        </p:nvSpPr>
        <p:spPr bwMode="auto">
          <a:xfrm>
            <a:off x="2916238" y="3513138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9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989263" y="3622675"/>
            <a:ext cx="4302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0" name="TextBox 14"/>
          <p:cNvSpPr txBox="1">
            <a:spLocks noChangeArrowheads="1"/>
          </p:cNvSpPr>
          <p:nvPr/>
        </p:nvSpPr>
        <p:spPr bwMode="auto">
          <a:xfrm>
            <a:off x="250825" y="4181475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Сократите дробь            .</a:t>
            </a:r>
          </a:p>
          <a:p>
            <a:endParaRPr lang="ru-RU" sz="2200">
              <a:latin typeface="Verdana" pitchFamily="34" charset="0"/>
            </a:endParaRPr>
          </a:p>
        </p:txBody>
      </p:sp>
      <p:sp>
        <p:nvSpPr>
          <p:cNvPr id="27661" name="TextBox 27"/>
          <p:cNvSpPr txBox="1">
            <a:spLocks noChangeArrowheads="1"/>
          </p:cNvSpPr>
          <p:nvPr/>
        </p:nvSpPr>
        <p:spPr bwMode="auto">
          <a:xfrm>
            <a:off x="2987675" y="4076700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2" name="TextBox 28"/>
          <p:cNvSpPr txBox="1">
            <a:spLocks noChangeArrowheads="1"/>
          </p:cNvSpPr>
          <p:nvPr/>
        </p:nvSpPr>
        <p:spPr bwMode="auto">
          <a:xfrm>
            <a:off x="2987675" y="4652963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65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916238" y="4762500"/>
            <a:ext cx="100806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4" name="TextBox 14"/>
          <p:cNvSpPr txBox="1">
            <a:spLocks noChangeArrowheads="1"/>
          </p:cNvSpPr>
          <p:nvPr/>
        </p:nvSpPr>
        <p:spPr bwMode="auto">
          <a:xfrm>
            <a:off x="246063" y="5337175"/>
            <a:ext cx="8640762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несократимая дробь?</a:t>
            </a:r>
          </a:p>
        </p:txBody>
      </p:sp>
      <p:sp>
        <p:nvSpPr>
          <p:cNvPr id="27665" name="TextBox 14"/>
          <p:cNvSpPr txBox="1">
            <a:spLocks noChangeArrowheads="1"/>
          </p:cNvSpPr>
          <p:nvPr/>
        </p:nvSpPr>
        <p:spPr bwMode="auto">
          <a:xfrm>
            <a:off x="250825" y="5805488"/>
            <a:ext cx="8640763" cy="984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Приведите дроби         и             к общему знаменателю.</a:t>
            </a: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27666" name="TextBox 32"/>
          <p:cNvSpPr txBox="1">
            <a:spLocks noChangeArrowheads="1"/>
          </p:cNvSpPr>
          <p:nvPr/>
        </p:nvSpPr>
        <p:spPr bwMode="auto">
          <a:xfrm>
            <a:off x="2987675" y="5673725"/>
            <a:ext cx="1512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3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67" name="TextBox 33"/>
          <p:cNvSpPr txBox="1">
            <a:spLocks noChangeArrowheads="1"/>
          </p:cNvSpPr>
          <p:nvPr/>
        </p:nvSpPr>
        <p:spPr bwMode="auto">
          <a:xfrm>
            <a:off x="2987675" y="6176963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7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976563" y="6308725"/>
            <a:ext cx="5873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9" name="TextBox 35"/>
          <p:cNvSpPr txBox="1">
            <a:spLocks noChangeArrowheads="1"/>
          </p:cNvSpPr>
          <p:nvPr/>
        </p:nvSpPr>
        <p:spPr bwMode="auto">
          <a:xfrm>
            <a:off x="4356100" y="5673725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5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7670" name="TextBox 36"/>
          <p:cNvSpPr txBox="1">
            <a:spLocks noChangeArrowheads="1"/>
          </p:cNvSpPr>
          <p:nvPr/>
        </p:nvSpPr>
        <p:spPr bwMode="auto">
          <a:xfrm>
            <a:off x="4140200" y="6176963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Verdana" pitchFamily="34" charset="0"/>
              </a:rPr>
              <a:t>12</a:t>
            </a:r>
            <a:endParaRPr lang="en-US" sz="4000" b="1">
              <a:latin typeface="Verdana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4129088" y="6308725"/>
            <a:ext cx="87471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878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Обыкновенная дробь </a:t>
            </a:r>
            <a:r>
              <a:rPr lang="ru-RU" sz="3200">
                <a:latin typeface="Verdana" pitchFamily="34" charset="0"/>
              </a:rPr>
              <a:t>–</a:t>
            </a:r>
            <a:r>
              <a:rPr lang="ru-RU" sz="3200" b="1">
                <a:latin typeface="Verdana" pitchFamily="34" charset="0"/>
              </a:rPr>
              <a:t> </a:t>
            </a:r>
            <a:r>
              <a:rPr lang="ru-RU" sz="3200">
                <a:latin typeface="Verdana" pitchFamily="34" charset="0"/>
              </a:rPr>
              <a:t>это</a:t>
            </a:r>
            <a:endParaRPr lang="en-US" sz="3200">
              <a:latin typeface="Verdana" pitchFamily="34" charset="0"/>
            </a:endParaRPr>
          </a:p>
          <a:p>
            <a:endParaRPr lang="en-US" sz="1000" b="1"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число вида</a:t>
            </a:r>
            <a:r>
              <a:rPr lang="en-US" sz="3200">
                <a:latin typeface="Verdana" pitchFamily="34" charset="0"/>
              </a:rPr>
              <a:t>      </a:t>
            </a:r>
            <a:r>
              <a:rPr lang="ru-RU" sz="3200">
                <a:latin typeface="Verdana" pitchFamily="34" charset="0"/>
              </a:rPr>
              <a:t>,</a:t>
            </a:r>
            <a:endParaRPr lang="en-US" sz="3200" b="1">
              <a:latin typeface="Verdana" pitchFamily="34" charset="0"/>
            </a:endParaRPr>
          </a:p>
          <a:p>
            <a:endParaRPr lang="en-US" sz="1000">
              <a:latin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</a:rPr>
              <a:t>где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m</a:t>
            </a:r>
            <a:r>
              <a:rPr lang="ru-RU" sz="3200">
                <a:latin typeface="Verdana" pitchFamily="34" charset="0"/>
              </a:rPr>
              <a:t> и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ru-RU" sz="3200">
                <a:latin typeface="Verdana" pitchFamily="34" charset="0"/>
              </a:rPr>
              <a:t> – </a:t>
            </a:r>
            <a:r>
              <a:rPr lang="ru-RU" sz="3200" b="1">
                <a:latin typeface="Verdana" pitchFamily="34" charset="0"/>
              </a:rPr>
              <a:t>натуральные числа</a:t>
            </a:r>
            <a:r>
              <a:rPr lang="ru-RU" sz="3200">
                <a:latin typeface="Verdana" pitchFamily="34" charset="0"/>
              </a:rPr>
              <a:t>.</a:t>
            </a:r>
            <a:endParaRPr lang="ru-RU" sz="3000">
              <a:latin typeface="Verdana" pitchFamily="34" charset="0"/>
            </a:endParaRP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Дробь</a:t>
            </a:r>
          </a:p>
        </p:txBody>
      </p:sp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5364163" y="1646238"/>
            <a:ext cx="347662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5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5449888" y="2222500"/>
            <a:ext cx="34607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500" b="1">
                <a:solidFill>
                  <a:srgbClr val="0000FF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407025" y="2263775"/>
            <a:ext cx="5334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4" name="TextBox 20"/>
          <p:cNvSpPr txBox="1">
            <a:spLocks noChangeArrowheads="1"/>
          </p:cNvSpPr>
          <p:nvPr/>
        </p:nvSpPr>
        <p:spPr bwMode="auto">
          <a:xfrm>
            <a:off x="468313" y="2347913"/>
            <a:ext cx="227171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0" b="1">
                <a:solidFill>
                  <a:srgbClr val="C00000"/>
                </a:solidFill>
                <a:latin typeface="Calibri" pitchFamily="34" charset="0"/>
              </a:rPr>
              <a:t>m</a:t>
            </a:r>
            <a:endParaRPr lang="ru-RU" sz="200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4345" name="TextBox 21"/>
          <p:cNvSpPr txBox="1">
            <a:spLocks noChangeArrowheads="1"/>
          </p:cNvSpPr>
          <p:nvPr/>
        </p:nvSpPr>
        <p:spPr bwMode="auto">
          <a:xfrm>
            <a:off x="827088" y="4075113"/>
            <a:ext cx="15621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0" b="1">
                <a:solidFill>
                  <a:srgbClr val="0000FF"/>
                </a:solidFill>
                <a:latin typeface="Calibri" pitchFamily="34" charset="0"/>
              </a:rPr>
              <a:t>n</a:t>
            </a:r>
            <a:endParaRPr lang="ru-RU" sz="200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0825" y="4941888"/>
            <a:ext cx="2736850" cy="142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3276600" y="4075113"/>
            <a:ext cx="1295400" cy="0"/>
          </a:xfrm>
          <a:prstGeom prst="straightConnector1">
            <a:avLst/>
          </a:prstGeom>
          <a:ln w="635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276600" y="5949950"/>
            <a:ext cx="1295400" cy="0"/>
          </a:xfrm>
          <a:prstGeom prst="straightConnector1">
            <a:avLst/>
          </a:prstGeom>
          <a:ln w="635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9" name="TextBox 25"/>
          <p:cNvSpPr txBox="1">
            <a:spLocks noChangeArrowheads="1"/>
          </p:cNvSpPr>
          <p:nvPr/>
        </p:nvSpPr>
        <p:spPr bwMode="auto">
          <a:xfrm>
            <a:off x="4787900" y="3816350"/>
            <a:ext cx="4105275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числитель</a:t>
            </a:r>
            <a:r>
              <a:rPr lang="ru-RU" sz="2500">
                <a:latin typeface="Verdana" pitchFamily="34" charset="0"/>
              </a:rPr>
              <a:t> дроби</a:t>
            </a:r>
            <a:endParaRPr lang="en-US" sz="2500">
              <a:latin typeface="Verdana" pitchFamily="34" charset="0"/>
            </a:endParaRPr>
          </a:p>
        </p:txBody>
      </p:sp>
      <p:sp>
        <p:nvSpPr>
          <p:cNvPr id="14350" name="TextBox 26"/>
          <p:cNvSpPr txBox="1">
            <a:spLocks noChangeArrowheads="1"/>
          </p:cNvSpPr>
          <p:nvPr/>
        </p:nvSpPr>
        <p:spPr bwMode="auto">
          <a:xfrm>
            <a:off x="4787900" y="5732463"/>
            <a:ext cx="4105275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знаменатель</a:t>
            </a:r>
            <a:r>
              <a:rPr lang="ru-RU" sz="2500">
                <a:latin typeface="Verdana" pitchFamily="34" charset="0"/>
              </a:rPr>
              <a:t> дроби</a:t>
            </a:r>
            <a:endParaRPr lang="en-US" sz="25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5"/>
          <p:cNvSpPr txBox="1">
            <a:spLocks noChangeArrowheads="1"/>
          </p:cNvSpPr>
          <p:nvPr/>
        </p:nvSpPr>
        <p:spPr bwMode="auto">
          <a:xfrm>
            <a:off x="3348038" y="1268413"/>
            <a:ext cx="5545137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Число n</a:t>
            </a:r>
            <a:r>
              <a:rPr lang="ru-RU" sz="2500" b="1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под чертой показывает, на сколько равных частей разделили целое.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Дробь</a:t>
            </a:r>
          </a:p>
        </p:txBody>
      </p:sp>
      <p:pic>
        <p:nvPicPr>
          <p:cNvPr id="15365" name="Рисунок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Числитель и знаменатель</a:t>
            </a:r>
          </a:p>
        </p:txBody>
      </p:sp>
      <p:sp>
        <p:nvSpPr>
          <p:cNvPr id="15367" name="TextBox 16"/>
          <p:cNvSpPr txBox="1">
            <a:spLocks noChangeArrowheads="1"/>
          </p:cNvSpPr>
          <p:nvPr/>
        </p:nvSpPr>
        <p:spPr bwMode="auto">
          <a:xfrm>
            <a:off x="468313" y="765175"/>
            <a:ext cx="2271712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0" b="1">
                <a:solidFill>
                  <a:srgbClr val="C00000"/>
                </a:solidFill>
                <a:latin typeface="Calibri" pitchFamily="34" charset="0"/>
              </a:rPr>
              <a:t>m</a:t>
            </a:r>
            <a:endParaRPr lang="ru-RU" sz="200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5368" name="TextBox 17"/>
          <p:cNvSpPr txBox="1">
            <a:spLocks noChangeArrowheads="1"/>
          </p:cNvSpPr>
          <p:nvPr/>
        </p:nvSpPr>
        <p:spPr bwMode="auto">
          <a:xfrm>
            <a:off x="827088" y="2492375"/>
            <a:ext cx="15621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0" b="1">
                <a:solidFill>
                  <a:srgbClr val="0000FF"/>
                </a:solidFill>
                <a:latin typeface="Calibri" pitchFamily="34" charset="0"/>
              </a:rPr>
              <a:t>n</a:t>
            </a:r>
            <a:endParaRPr lang="ru-RU" sz="20000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0825" y="3359150"/>
            <a:ext cx="2736850" cy="142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70" name="TextBox 19"/>
          <p:cNvSpPr txBox="1">
            <a:spLocks noChangeArrowheads="1"/>
          </p:cNvSpPr>
          <p:nvPr/>
        </p:nvSpPr>
        <p:spPr bwMode="auto">
          <a:xfrm>
            <a:off x="3348038" y="5448300"/>
            <a:ext cx="5545137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>
                <a:latin typeface="Verdana" pitchFamily="34" charset="0"/>
              </a:rPr>
              <a:t>Его называют</a:t>
            </a:r>
          </a:p>
          <a:p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числителем дроби</a:t>
            </a:r>
            <a:r>
              <a:rPr lang="ru-RU" sz="2500">
                <a:latin typeface="Verdana" pitchFamily="34" charset="0"/>
              </a:rPr>
              <a:t>.</a:t>
            </a:r>
            <a:endParaRPr lang="en-US" sz="2500">
              <a:latin typeface="Verdana" pitchFamily="34" charset="0"/>
            </a:endParaRPr>
          </a:p>
        </p:txBody>
      </p:sp>
      <p:sp>
        <p:nvSpPr>
          <p:cNvPr id="15371" name="TextBox 20"/>
          <p:cNvSpPr txBox="1">
            <a:spLocks noChangeArrowheads="1"/>
          </p:cNvSpPr>
          <p:nvPr/>
        </p:nvSpPr>
        <p:spPr bwMode="auto">
          <a:xfrm>
            <a:off x="3348038" y="2782888"/>
            <a:ext cx="5545137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>
                <a:latin typeface="Verdana" pitchFamily="34" charset="0"/>
              </a:rPr>
              <a:t>Его называют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знаменателем дроби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5372" name="TextBox 21"/>
          <p:cNvSpPr txBox="1">
            <a:spLocks noChangeArrowheads="1"/>
          </p:cNvSpPr>
          <p:nvPr/>
        </p:nvSpPr>
        <p:spPr bwMode="auto">
          <a:xfrm>
            <a:off x="3348038" y="3910013"/>
            <a:ext cx="5545137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Число m</a:t>
            </a:r>
            <a:r>
              <a:rPr lang="ru-RU" sz="2500">
                <a:solidFill>
                  <a:srgbClr val="0F4D10"/>
                </a:solidFill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над</a:t>
            </a:r>
          </a:p>
          <a:p>
            <a:r>
              <a:rPr lang="ru-RU" sz="2500">
                <a:latin typeface="Verdana" pitchFamily="34" charset="0"/>
              </a:rPr>
              <a:t>чертой показывает, сколько таких частей взяли.</a:t>
            </a:r>
          </a:p>
        </p:txBody>
      </p:sp>
      <p:sp>
        <p:nvSpPr>
          <p:cNvPr id="15373" name="TextBox 22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Дробь</a:t>
            </a:r>
          </a:p>
        </p:txBody>
      </p:sp>
      <p:pic>
        <p:nvPicPr>
          <p:cNvPr id="16387" name="Рисунок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14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Основное свойство дроби</a:t>
            </a:r>
          </a:p>
        </p:txBody>
      </p:sp>
      <p:sp>
        <p:nvSpPr>
          <p:cNvPr id="16389" name="TextBox 22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  <p:sp>
        <p:nvSpPr>
          <p:cNvPr id="16390" name="TextBox 26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</a:rPr>
              <a:t>Формулировка свойства:</a:t>
            </a:r>
            <a:endParaRPr lang="en-US" sz="3500" b="1">
              <a:latin typeface="Verdana" pitchFamily="34" charset="0"/>
            </a:endParaRPr>
          </a:p>
        </p:txBody>
      </p:sp>
      <p:sp>
        <p:nvSpPr>
          <p:cNvPr id="16391" name="TextBox 27"/>
          <p:cNvSpPr txBox="1">
            <a:spLocks noChangeArrowheads="1"/>
          </p:cNvSpPr>
          <p:nvPr/>
        </p:nvSpPr>
        <p:spPr bwMode="auto">
          <a:xfrm>
            <a:off x="250825" y="2205038"/>
            <a:ext cx="8642350" cy="22463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>
                <a:latin typeface="Verdana" pitchFamily="34" charset="0"/>
              </a:rPr>
              <a:t>если и числитель, и знаменатель дроби умножить или разделить на одно и то же натуральное число, то получится дробь, равная данной.</a:t>
            </a:r>
            <a:endParaRPr lang="en-US" sz="3500">
              <a:latin typeface="Verdana" pitchFamily="34" charset="0"/>
            </a:endParaRPr>
          </a:p>
        </p:txBody>
      </p:sp>
      <p:sp>
        <p:nvSpPr>
          <p:cNvPr id="16392" name="TextBox 28"/>
          <p:cNvSpPr txBox="1">
            <a:spLocks noChangeArrowheads="1"/>
          </p:cNvSpPr>
          <p:nvPr/>
        </p:nvSpPr>
        <p:spPr bwMode="auto">
          <a:xfrm>
            <a:off x="323850" y="4337050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C00000"/>
                </a:solidFill>
                <a:latin typeface="Verdana" pitchFamily="34" charset="0"/>
              </a:rPr>
              <a:t>m</a:t>
            </a:r>
          </a:p>
        </p:txBody>
      </p:sp>
      <p:sp>
        <p:nvSpPr>
          <p:cNvPr id="16393" name="TextBox 29"/>
          <p:cNvSpPr txBox="1">
            <a:spLocks noChangeArrowheads="1"/>
          </p:cNvSpPr>
          <p:nvPr/>
        </p:nvSpPr>
        <p:spPr bwMode="auto">
          <a:xfrm>
            <a:off x="468313" y="5418138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solidFill>
                  <a:srgbClr val="0000FF"/>
                </a:solidFill>
                <a:latin typeface="Verdana" pitchFamily="34" charset="0"/>
              </a:rPr>
              <a:t>n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68313" y="5562600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5" name="TextBox 31"/>
          <p:cNvSpPr txBox="1">
            <a:spLocks noChangeArrowheads="1"/>
          </p:cNvSpPr>
          <p:nvPr/>
        </p:nvSpPr>
        <p:spPr bwMode="auto">
          <a:xfrm>
            <a:off x="1547813" y="4841875"/>
            <a:ext cx="9985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32075" y="4337050"/>
            <a:ext cx="30210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03513" y="5418138"/>
            <a:ext cx="208597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2700338" y="5562600"/>
            <a:ext cx="22431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9" name="TextBox 35"/>
          <p:cNvSpPr txBox="1">
            <a:spLocks noChangeArrowheads="1"/>
          </p:cNvSpPr>
          <p:nvPr/>
        </p:nvSpPr>
        <p:spPr bwMode="auto">
          <a:xfrm>
            <a:off x="5087938" y="4841875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38863" y="4364038"/>
            <a:ext cx="282575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ru-RU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300788" y="5418138"/>
            <a:ext cx="246697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8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n-US" sz="8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6156325" y="5562600"/>
            <a:ext cx="244951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Основное свойство дроби</a:t>
            </a:r>
          </a:p>
        </p:txBody>
      </p:sp>
      <p:pic>
        <p:nvPicPr>
          <p:cNvPr id="17411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52413" y="2997200"/>
            <a:ext cx="3600451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2997200"/>
            <a:ext cx="36004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2997200"/>
            <a:ext cx="36004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Box 11"/>
          <p:cNvSpPr txBox="1">
            <a:spLocks noChangeArrowheads="1"/>
          </p:cNvSpPr>
          <p:nvPr/>
        </p:nvSpPr>
        <p:spPr bwMode="auto">
          <a:xfrm>
            <a:off x="1042988" y="836613"/>
            <a:ext cx="15128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15" name="TextBox 12"/>
          <p:cNvSpPr txBox="1">
            <a:spLocks noChangeArrowheads="1"/>
          </p:cNvSpPr>
          <p:nvPr/>
        </p:nvSpPr>
        <p:spPr bwMode="auto">
          <a:xfrm>
            <a:off x="755650" y="1916113"/>
            <a:ext cx="2592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12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71550" y="2060575"/>
            <a:ext cx="13684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7" name="TextBox 16"/>
          <p:cNvSpPr txBox="1">
            <a:spLocks noChangeArrowheads="1"/>
          </p:cNvSpPr>
          <p:nvPr/>
        </p:nvSpPr>
        <p:spPr bwMode="auto">
          <a:xfrm>
            <a:off x="4067175" y="83661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18" name="TextBox 17"/>
          <p:cNvSpPr txBox="1">
            <a:spLocks noChangeArrowheads="1"/>
          </p:cNvSpPr>
          <p:nvPr/>
        </p:nvSpPr>
        <p:spPr bwMode="auto">
          <a:xfrm>
            <a:off x="4067175" y="1916113"/>
            <a:ext cx="2593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068763" y="2060575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Box 21"/>
          <p:cNvSpPr txBox="1">
            <a:spLocks noChangeArrowheads="1"/>
          </p:cNvSpPr>
          <p:nvPr/>
        </p:nvSpPr>
        <p:spPr bwMode="auto">
          <a:xfrm>
            <a:off x="7164388" y="836613"/>
            <a:ext cx="1511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21" name="TextBox 23"/>
          <p:cNvSpPr txBox="1">
            <a:spLocks noChangeArrowheads="1"/>
          </p:cNvSpPr>
          <p:nvPr/>
        </p:nvSpPr>
        <p:spPr bwMode="auto">
          <a:xfrm>
            <a:off x="7164388" y="1916113"/>
            <a:ext cx="25923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164388" y="2060575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638425" y="1312863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519738" y="1312863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7425" name="TextBox 19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Основное свойство дроби</a:t>
            </a:r>
          </a:p>
        </p:txBody>
      </p:sp>
      <p:sp>
        <p:nvSpPr>
          <p:cNvPr id="18435" name="TextBox 21"/>
          <p:cNvSpPr txBox="1">
            <a:spLocks noChangeArrowheads="1"/>
          </p:cNvSpPr>
          <p:nvPr/>
        </p:nvSpPr>
        <p:spPr bwMode="auto">
          <a:xfrm>
            <a:off x="1187450" y="66516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36" name="TextBox 23"/>
          <p:cNvSpPr txBox="1">
            <a:spLocks noChangeArrowheads="1"/>
          </p:cNvSpPr>
          <p:nvPr/>
        </p:nvSpPr>
        <p:spPr bwMode="auto">
          <a:xfrm>
            <a:off x="1187450" y="1746250"/>
            <a:ext cx="11715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187450" y="18891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TextBox 28"/>
          <p:cNvSpPr txBox="1">
            <a:spLocks noChangeArrowheads="1"/>
          </p:cNvSpPr>
          <p:nvPr/>
        </p:nvSpPr>
        <p:spPr bwMode="auto">
          <a:xfrm>
            <a:off x="2268538" y="1169988"/>
            <a:ext cx="9969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39" name="TextBox 19"/>
          <p:cNvSpPr txBox="1">
            <a:spLocks noChangeArrowheads="1"/>
          </p:cNvSpPr>
          <p:nvPr/>
        </p:nvSpPr>
        <p:spPr bwMode="auto">
          <a:xfrm>
            <a:off x="3351213" y="665163"/>
            <a:ext cx="30210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1·2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40" name="TextBox 20"/>
          <p:cNvSpPr txBox="1">
            <a:spLocks noChangeArrowheads="1"/>
          </p:cNvSpPr>
          <p:nvPr/>
        </p:nvSpPr>
        <p:spPr bwMode="auto">
          <a:xfrm>
            <a:off x="3351213" y="1746250"/>
            <a:ext cx="20859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3·2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352800" y="1889125"/>
            <a:ext cx="20113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TextBox 25"/>
          <p:cNvSpPr txBox="1">
            <a:spLocks noChangeArrowheads="1"/>
          </p:cNvSpPr>
          <p:nvPr/>
        </p:nvSpPr>
        <p:spPr bwMode="auto">
          <a:xfrm>
            <a:off x="5292725" y="1169988"/>
            <a:ext cx="9969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43" name="TextBox 27"/>
          <p:cNvSpPr txBox="1">
            <a:spLocks noChangeArrowheads="1"/>
          </p:cNvSpPr>
          <p:nvPr/>
        </p:nvSpPr>
        <p:spPr bwMode="auto">
          <a:xfrm>
            <a:off x="6350000" y="692150"/>
            <a:ext cx="1390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44" name="TextBox 29"/>
          <p:cNvSpPr txBox="1">
            <a:spLocks noChangeArrowheads="1"/>
          </p:cNvSpPr>
          <p:nvPr/>
        </p:nvSpPr>
        <p:spPr bwMode="auto">
          <a:xfrm>
            <a:off x="6375400" y="1746250"/>
            <a:ext cx="208597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6376988" y="1889125"/>
            <a:ext cx="86042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6" name="TextBox 42"/>
          <p:cNvSpPr txBox="1">
            <a:spLocks noChangeArrowheads="1"/>
          </p:cNvSpPr>
          <p:nvPr/>
        </p:nvSpPr>
        <p:spPr bwMode="auto">
          <a:xfrm>
            <a:off x="1187450" y="2636838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47" name="TextBox 43"/>
          <p:cNvSpPr txBox="1">
            <a:spLocks noChangeArrowheads="1"/>
          </p:cNvSpPr>
          <p:nvPr/>
        </p:nvSpPr>
        <p:spPr bwMode="auto">
          <a:xfrm>
            <a:off x="1187450" y="3716338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189038" y="3860800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9" name="TextBox 45"/>
          <p:cNvSpPr txBox="1">
            <a:spLocks noChangeArrowheads="1"/>
          </p:cNvSpPr>
          <p:nvPr/>
        </p:nvSpPr>
        <p:spPr bwMode="auto">
          <a:xfrm>
            <a:off x="2268538" y="3141663"/>
            <a:ext cx="9969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50" name="TextBox 46"/>
          <p:cNvSpPr txBox="1">
            <a:spLocks noChangeArrowheads="1"/>
          </p:cNvSpPr>
          <p:nvPr/>
        </p:nvSpPr>
        <p:spPr bwMode="auto">
          <a:xfrm>
            <a:off x="3352800" y="2636838"/>
            <a:ext cx="30194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1·4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51" name="TextBox 47"/>
          <p:cNvSpPr txBox="1">
            <a:spLocks noChangeArrowheads="1"/>
          </p:cNvSpPr>
          <p:nvPr/>
        </p:nvSpPr>
        <p:spPr bwMode="auto">
          <a:xfrm>
            <a:off x="3352800" y="3716338"/>
            <a:ext cx="2084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3·4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3352800" y="3860800"/>
            <a:ext cx="20129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3" name="TextBox 49"/>
          <p:cNvSpPr txBox="1">
            <a:spLocks noChangeArrowheads="1"/>
          </p:cNvSpPr>
          <p:nvPr/>
        </p:nvSpPr>
        <p:spPr bwMode="auto">
          <a:xfrm>
            <a:off x="5292725" y="3141663"/>
            <a:ext cx="9969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54" name="TextBox 50"/>
          <p:cNvSpPr txBox="1">
            <a:spLocks noChangeArrowheads="1"/>
          </p:cNvSpPr>
          <p:nvPr/>
        </p:nvSpPr>
        <p:spPr bwMode="auto">
          <a:xfrm>
            <a:off x="6661150" y="2663825"/>
            <a:ext cx="1390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55" name="TextBox 51"/>
          <p:cNvSpPr txBox="1">
            <a:spLocks noChangeArrowheads="1"/>
          </p:cNvSpPr>
          <p:nvPr/>
        </p:nvSpPr>
        <p:spPr bwMode="auto">
          <a:xfrm>
            <a:off x="6376988" y="3716338"/>
            <a:ext cx="20843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12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6376988" y="3860800"/>
            <a:ext cx="15795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7" name="TextBox 53"/>
          <p:cNvSpPr txBox="1">
            <a:spLocks noChangeArrowheads="1"/>
          </p:cNvSpPr>
          <p:nvPr/>
        </p:nvSpPr>
        <p:spPr bwMode="auto">
          <a:xfrm>
            <a:off x="1187450" y="465296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58" name="TextBox 54"/>
          <p:cNvSpPr txBox="1">
            <a:spLocks noChangeArrowheads="1"/>
          </p:cNvSpPr>
          <p:nvPr/>
        </p:nvSpPr>
        <p:spPr bwMode="auto">
          <a:xfrm>
            <a:off x="1187450" y="573246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1187450" y="587692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0" name="TextBox 56"/>
          <p:cNvSpPr txBox="1">
            <a:spLocks noChangeArrowheads="1"/>
          </p:cNvSpPr>
          <p:nvPr/>
        </p:nvSpPr>
        <p:spPr bwMode="auto">
          <a:xfrm>
            <a:off x="2268538" y="5157788"/>
            <a:ext cx="9969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61" name="TextBox 57"/>
          <p:cNvSpPr txBox="1">
            <a:spLocks noChangeArrowheads="1"/>
          </p:cNvSpPr>
          <p:nvPr/>
        </p:nvSpPr>
        <p:spPr bwMode="auto">
          <a:xfrm>
            <a:off x="3351213" y="4652963"/>
            <a:ext cx="30210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2·2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62" name="TextBox 58"/>
          <p:cNvSpPr txBox="1">
            <a:spLocks noChangeArrowheads="1"/>
          </p:cNvSpPr>
          <p:nvPr/>
        </p:nvSpPr>
        <p:spPr bwMode="auto">
          <a:xfrm>
            <a:off x="3351213" y="5732463"/>
            <a:ext cx="2085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6·2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3352800" y="5876925"/>
            <a:ext cx="20113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4" name="TextBox 60"/>
          <p:cNvSpPr txBox="1">
            <a:spLocks noChangeArrowheads="1"/>
          </p:cNvSpPr>
          <p:nvPr/>
        </p:nvSpPr>
        <p:spPr bwMode="auto">
          <a:xfrm>
            <a:off x="5292725" y="5157788"/>
            <a:ext cx="99695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65" name="TextBox 61"/>
          <p:cNvSpPr txBox="1">
            <a:spLocks noChangeArrowheads="1"/>
          </p:cNvSpPr>
          <p:nvPr/>
        </p:nvSpPr>
        <p:spPr bwMode="auto">
          <a:xfrm>
            <a:off x="6661150" y="4679950"/>
            <a:ext cx="1390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8466" name="TextBox 62"/>
          <p:cNvSpPr txBox="1">
            <a:spLocks noChangeArrowheads="1"/>
          </p:cNvSpPr>
          <p:nvPr/>
        </p:nvSpPr>
        <p:spPr bwMode="auto">
          <a:xfrm>
            <a:off x="6375400" y="5732463"/>
            <a:ext cx="2085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12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6376988" y="5876925"/>
            <a:ext cx="15795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8" name="TextBox 37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Приведение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к новому знаменателю</a:t>
            </a:r>
          </a:p>
        </p:txBody>
      </p:sp>
      <p:sp>
        <p:nvSpPr>
          <p:cNvPr id="19459" name="TextBox 39"/>
          <p:cNvSpPr txBox="1">
            <a:spLocks noChangeArrowheads="1"/>
          </p:cNvSpPr>
          <p:nvPr/>
        </p:nvSpPr>
        <p:spPr bwMode="auto">
          <a:xfrm>
            <a:off x="971550" y="4194175"/>
            <a:ext cx="15113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9460" name="TextBox 40"/>
          <p:cNvSpPr txBox="1">
            <a:spLocks noChangeArrowheads="1"/>
          </p:cNvSpPr>
          <p:nvPr/>
        </p:nvSpPr>
        <p:spPr bwMode="auto">
          <a:xfrm>
            <a:off x="900113" y="5273675"/>
            <a:ext cx="11699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900113" y="5418138"/>
            <a:ext cx="100806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TextBox 64"/>
          <p:cNvSpPr txBox="1">
            <a:spLocks noChangeArrowheads="1"/>
          </p:cNvSpPr>
          <p:nvPr/>
        </p:nvSpPr>
        <p:spPr bwMode="auto">
          <a:xfrm>
            <a:off x="1979613" y="4697413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9463" name="TextBox 65"/>
          <p:cNvSpPr txBox="1">
            <a:spLocks noChangeArrowheads="1"/>
          </p:cNvSpPr>
          <p:nvPr/>
        </p:nvSpPr>
        <p:spPr bwMode="auto">
          <a:xfrm>
            <a:off x="3132138" y="4194175"/>
            <a:ext cx="301942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2·8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9464" name="TextBox 66"/>
          <p:cNvSpPr txBox="1">
            <a:spLocks noChangeArrowheads="1"/>
          </p:cNvSpPr>
          <p:nvPr/>
        </p:nvSpPr>
        <p:spPr bwMode="auto">
          <a:xfrm>
            <a:off x="3135313" y="5273675"/>
            <a:ext cx="20843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6·8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132138" y="5418138"/>
            <a:ext cx="22431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6" name="TextBox 68"/>
          <p:cNvSpPr txBox="1">
            <a:spLocks noChangeArrowheads="1"/>
          </p:cNvSpPr>
          <p:nvPr/>
        </p:nvSpPr>
        <p:spPr bwMode="auto">
          <a:xfrm>
            <a:off x="5519738" y="4697413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9467" name="TextBox 69"/>
          <p:cNvSpPr txBox="1">
            <a:spLocks noChangeArrowheads="1"/>
          </p:cNvSpPr>
          <p:nvPr/>
        </p:nvSpPr>
        <p:spPr bwMode="auto">
          <a:xfrm>
            <a:off x="6732588" y="4219575"/>
            <a:ext cx="28257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16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19468" name="TextBox 70"/>
          <p:cNvSpPr txBox="1">
            <a:spLocks noChangeArrowheads="1"/>
          </p:cNvSpPr>
          <p:nvPr/>
        </p:nvSpPr>
        <p:spPr bwMode="auto">
          <a:xfrm>
            <a:off x="6732588" y="5273675"/>
            <a:ext cx="2466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48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6588125" y="5418138"/>
            <a:ext cx="16557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0" name="TextBox 17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Основное свойство дроби позволяет приводить разные дроби к одинаковому знаменателю.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19471" name="TextBox 19"/>
          <p:cNvSpPr txBox="1">
            <a:spLocks noChangeArrowheads="1"/>
          </p:cNvSpPr>
          <p:nvPr/>
        </p:nvSpPr>
        <p:spPr bwMode="auto">
          <a:xfrm>
            <a:off x="250825" y="2300288"/>
            <a:ext cx="8642350" cy="17224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Произведём преобразование дроби</a:t>
            </a:r>
            <a:endParaRPr lang="en-US" sz="2200">
              <a:latin typeface="Verdana" pitchFamily="34" charset="0"/>
            </a:endParaRPr>
          </a:p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заменив ее дробью со знаменателем </a:t>
            </a:r>
            <a:r>
              <a:rPr lang="ru-RU" sz="3000" b="1">
                <a:latin typeface="Verdana" pitchFamily="34" charset="0"/>
              </a:rPr>
              <a:t>48</a:t>
            </a:r>
            <a:r>
              <a:rPr lang="ru-RU" sz="2200">
                <a:latin typeface="Verdana" pitchFamily="34" charset="0"/>
              </a:rPr>
              <a:t>:</a:t>
            </a:r>
            <a:r>
              <a:rPr lang="ru-RU" sz="4000" b="1">
                <a:latin typeface="Verdana" pitchFamily="34" charset="0"/>
              </a:rPr>
              <a:t> 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19472" name="TextBox 18"/>
          <p:cNvSpPr txBox="1">
            <a:spLocks noChangeArrowheads="1"/>
          </p:cNvSpPr>
          <p:nvPr/>
        </p:nvSpPr>
        <p:spPr bwMode="auto">
          <a:xfrm>
            <a:off x="5580063" y="2217738"/>
            <a:ext cx="151288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sp>
        <p:nvSpPr>
          <p:cNvPr id="19473" name="TextBox 20"/>
          <p:cNvSpPr txBox="1">
            <a:spLocks noChangeArrowheads="1"/>
          </p:cNvSpPr>
          <p:nvPr/>
        </p:nvSpPr>
        <p:spPr bwMode="auto">
          <a:xfrm>
            <a:off x="5581650" y="2792413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6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653088" y="2901950"/>
            <a:ext cx="43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5" name="TextBox 22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8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Приведение дроби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к новому знаменателю</a:t>
            </a:r>
          </a:p>
        </p:txBody>
      </p:sp>
      <p:sp>
        <p:nvSpPr>
          <p:cNvPr id="20483" name="TextBox 17"/>
          <p:cNvSpPr txBox="1">
            <a:spLocks noChangeArrowheads="1"/>
          </p:cNvSpPr>
          <p:nvPr/>
        </p:nvSpPr>
        <p:spPr bwMode="auto">
          <a:xfrm>
            <a:off x="250825" y="126841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Принято говорить, что дробь</a:t>
            </a:r>
          </a:p>
          <a:p>
            <a:endParaRPr lang="ru-RU" sz="2200">
              <a:latin typeface="Verdana" pitchFamily="34" charset="0"/>
            </a:endParaRPr>
          </a:p>
          <a:p>
            <a:r>
              <a:rPr lang="ru-RU" sz="2200" b="1">
                <a:latin typeface="Verdana" pitchFamily="34" charset="0"/>
              </a:rPr>
              <a:t>привели к новому знаменателю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3000" b="1">
                <a:latin typeface="Verdana" pitchFamily="34" charset="0"/>
              </a:rPr>
              <a:t>48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20484" name="TextBox 18"/>
          <p:cNvSpPr txBox="1">
            <a:spLocks noChangeArrowheads="1"/>
          </p:cNvSpPr>
          <p:nvPr/>
        </p:nvSpPr>
        <p:spPr bwMode="auto">
          <a:xfrm>
            <a:off x="4643438" y="1136650"/>
            <a:ext cx="1512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</a:t>
            </a:r>
          </a:p>
        </p:txBody>
      </p:sp>
      <p:sp>
        <p:nvSpPr>
          <p:cNvPr id="20485" name="TextBox 20"/>
          <p:cNvSpPr txBox="1">
            <a:spLocks noChangeArrowheads="1"/>
          </p:cNvSpPr>
          <p:nvPr/>
        </p:nvSpPr>
        <p:spPr bwMode="auto">
          <a:xfrm>
            <a:off x="4645025" y="1712913"/>
            <a:ext cx="117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6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718050" y="1822450"/>
            <a:ext cx="43021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7" name="TextBox 22"/>
          <p:cNvSpPr txBox="1">
            <a:spLocks noChangeArrowheads="1"/>
          </p:cNvSpPr>
          <p:nvPr/>
        </p:nvSpPr>
        <p:spPr bwMode="auto">
          <a:xfrm>
            <a:off x="250825" y="3068638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Запись при этом удобно делать так: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0488" name="TextBox 23"/>
          <p:cNvSpPr txBox="1">
            <a:spLocks noChangeArrowheads="1"/>
          </p:cNvSpPr>
          <p:nvPr/>
        </p:nvSpPr>
        <p:spPr bwMode="auto">
          <a:xfrm>
            <a:off x="2987675" y="4049713"/>
            <a:ext cx="1512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0489" name="TextBox 24"/>
          <p:cNvSpPr txBox="1">
            <a:spLocks noChangeArrowheads="1"/>
          </p:cNvSpPr>
          <p:nvPr/>
        </p:nvSpPr>
        <p:spPr bwMode="auto">
          <a:xfrm>
            <a:off x="2987675" y="5129213"/>
            <a:ext cx="11715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6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987675" y="5273675"/>
            <a:ext cx="10080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1" name="TextBox 26"/>
          <p:cNvSpPr txBox="1">
            <a:spLocks noChangeArrowheads="1"/>
          </p:cNvSpPr>
          <p:nvPr/>
        </p:nvSpPr>
        <p:spPr bwMode="auto">
          <a:xfrm>
            <a:off x="4060825" y="4554538"/>
            <a:ext cx="998538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0492" name="TextBox 27"/>
          <p:cNvSpPr txBox="1">
            <a:spLocks noChangeArrowheads="1"/>
          </p:cNvSpPr>
          <p:nvPr/>
        </p:nvSpPr>
        <p:spPr bwMode="auto">
          <a:xfrm>
            <a:off x="5273675" y="4076700"/>
            <a:ext cx="2827338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16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0493" name="TextBox 28"/>
          <p:cNvSpPr txBox="1">
            <a:spLocks noChangeArrowheads="1"/>
          </p:cNvSpPr>
          <p:nvPr/>
        </p:nvSpPr>
        <p:spPr bwMode="auto">
          <a:xfrm>
            <a:off x="5275263" y="5129213"/>
            <a:ext cx="2466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48</a:t>
            </a:r>
            <a:endParaRPr lang="en-US" sz="8000" b="1">
              <a:latin typeface="Verdana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130800" y="5273675"/>
            <a:ext cx="16557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5" name="TextBox 30"/>
          <p:cNvSpPr txBox="1">
            <a:spLocks noChangeArrowheads="1"/>
          </p:cNvSpPr>
          <p:nvPr/>
        </p:nvSpPr>
        <p:spPr bwMode="auto">
          <a:xfrm>
            <a:off x="2124075" y="3789363"/>
            <a:ext cx="2160588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000" b="1">
                <a:latin typeface="Verdana" pitchFamily="34" charset="0"/>
              </a:rPr>
              <a:t>8/</a:t>
            </a:r>
          </a:p>
        </p:txBody>
      </p:sp>
      <p:sp>
        <p:nvSpPr>
          <p:cNvPr id="20496" name="TextBox 19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Сокращение дробей</a:t>
            </a:r>
          </a:p>
        </p:txBody>
      </p:sp>
      <p:sp>
        <p:nvSpPr>
          <p:cNvPr id="21507" name="TextBox 39"/>
          <p:cNvSpPr txBox="1">
            <a:spLocks noChangeArrowheads="1"/>
          </p:cNvSpPr>
          <p:nvPr/>
        </p:nvSpPr>
        <p:spPr bwMode="auto">
          <a:xfrm>
            <a:off x="323850" y="3789363"/>
            <a:ext cx="2016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r>
              <a:rPr lang="en-US" sz="8000" b="1">
                <a:latin typeface="Verdana" pitchFamily="34" charset="0"/>
              </a:rPr>
              <a:t>4</a:t>
            </a:r>
          </a:p>
        </p:txBody>
      </p:sp>
      <p:sp>
        <p:nvSpPr>
          <p:cNvPr id="21508" name="TextBox 40"/>
          <p:cNvSpPr txBox="1">
            <a:spLocks noChangeArrowheads="1"/>
          </p:cNvSpPr>
          <p:nvPr/>
        </p:nvSpPr>
        <p:spPr bwMode="auto">
          <a:xfrm>
            <a:off x="323850" y="4868863"/>
            <a:ext cx="1746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48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395288" y="5013325"/>
            <a:ext cx="151288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TextBox 64"/>
          <p:cNvSpPr txBox="1">
            <a:spLocks noChangeArrowheads="1"/>
          </p:cNvSpPr>
          <p:nvPr/>
        </p:nvSpPr>
        <p:spPr bwMode="auto">
          <a:xfrm>
            <a:off x="1979613" y="4292600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11" name="TextBox 65"/>
          <p:cNvSpPr txBox="1">
            <a:spLocks noChangeArrowheads="1"/>
          </p:cNvSpPr>
          <p:nvPr/>
        </p:nvSpPr>
        <p:spPr bwMode="auto">
          <a:xfrm>
            <a:off x="3132138" y="3789363"/>
            <a:ext cx="36195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2</a:t>
            </a:r>
            <a:r>
              <a:rPr lang="en-US" sz="8000" b="1">
                <a:latin typeface="Verdana" pitchFamily="34" charset="0"/>
              </a:rPr>
              <a:t>4:24</a:t>
            </a:r>
          </a:p>
        </p:txBody>
      </p:sp>
      <p:sp>
        <p:nvSpPr>
          <p:cNvPr id="21512" name="TextBox 66"/>
          <p:cNvSpPr txBox="1">
            <a:spLocks noChangeArrowheads="1"/>
          </p:cNvSpPr>
          <p:nvPr/>
        </p:nvSpPr>
        <p:spPr bwMode="auto">
          <a:xfrm>
            <a:off x="3135313" y="4868863"/>
            <a:ext cx="35179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48:24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132138" y="5013325"/>
            <a:ext cx="35210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4" name="TextBox 68"/>
          <p:cNvSpPr txBox="1">
            <a:spLocks noChangeArrowheads="1"/>
          </p:cNvSpPr>
          <p:nvPr/>
        </p:nvSpPr>
        <p:spPr bwMode="auto">
          <a:xfrm>
            <a:off x="6653213" y="4292600"/>
            <a:ext cx="996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=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15" name="TextBox 69"/>
          <p:cNvSpPr txBox="1">
            <a:spLocks noChangeArrowheads="1"/>
          </p:cNvSpPr>
          <p:nvPr/>
        </p:nvSpPr>
        <p:spPr bwMode="auto">
          <a:xfrm>
            <a:off x="7866063" y="3814763"/>
            <a:ext cx="28273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8000" b="1">
                <a:latin typeface="Verdana" pitchFamily="34" charset="0"/>
              </a:rPr>
              <a:t>1</a:t>
            </a:r>
            <a:endParaRPr lang="en-US" sz="8000" b="1">
              <a:latin typeface="Verdana" pitchFamily="34" charset="0"/>
            </a:endParaRPr>
          </a:p>
        </p:txBody>
      </p:sp>
      <p:sp>
        <p:nvSpPr>
          <p:cNvPr id="21516" name="TextBox 70"/>
          <p:cNvSpPr txBox="1">
            <a:spLocks noChangeArrowheads="1"/>
          </p:cNvSpPr>
          <p:nvPr/>
        </p:nvSpPr>
        <p:spPr bwMode="auto">
          <a:xfrm>
            <a:off x="7867650" y="4868863"/>
            <a:ext cx="2466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0" b="1">
                <a:latin typeface="Verdana" pitchFamily="34" charset="0"/>
              </a:rPr>
              <a:t>2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7902575" y="5013325"/>
            <a:ext cx="828675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8" name="TextBox 19"/>
          <p:cNvSpPr txBox="1">
            <a:spLocks noChangeArrowheads="1"/>
          </p:cNvSpPr>
          <p:nvPr/>
        </p:nvSpPr>
        <p:spPr bwMode="auto">
          <a:xfrm>
            <a:off x="250825" y="1268413"/>
            <a:ext cx="8642350" cy="1785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Произведём преобразование дроби</a:t>
            </a:r>
            <a:r>
              <a:rPr lang="en-US" sz="2200">
                <a:latin typeface="Verdana" pitchFamily="34" charset="0"/>
              </a:rPr>
              <a:t>            </a:t>
            </a:r>
            <a:r>
              <a:rPr lang="ru-RU" sz="2200" b="1">
                <a:latin typeface="Verdana" pitchFamily="34" charset="0"/>
              </a:rPr>
              <a:t>сократив её</a:t>
            </a:r>
            <a:r>
              <a:rPr lang="ru-RU" sz="2200">
                <a:latin typeface="Verdana" pitchFamily="34" charset="0"/>
              </a:rPr>
              <a:t>, </a:t>
            </a:r>
            <a:endParaRPr lang="en-US" sz="2200">
              <a:latin typeface="Verdana" pitchFamily="34" charset="0"/>
            </a:endParaRPr>
          </a:p>
          <a:p>
            <a:endParaRPr lang="en-US" sz="2200">
              <a:latin typeface="Verdana" pitchFamily="34" charset="0"/>
            </a:endParaRPr>
          </a:p>
          <a:p>
            <a:r>
              <a:rPr lang="ru-RU" sz="2200">
                <a:latin typeface="Verdana" pitchFamily="34" charset="0"/>
              </a:rPr>
              <a:t>то есть разделим одновременно и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числитель, и знаменатель на одно и то же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число.</a:t>
            </a:r>
            <a:endParaRPr lang="en-US" sz="4000" b="1">
              <a:latin typeface="Verdana" pitchFamily="34" charset="0"/>
            </a:endParaRPr>
          </a:p>
        </p:txBody>
      </p:sp>
      <p:sp>
        <p:nvSpPr>
          <p:cNvPr id="21519" name="TextBox 18"/>
          <p:cNvSpPr txBox="1">
            <a:spLocks noChangeArrowheads="1"/>
          </p:cNvSpPr>
          <p:nvPr/>
        </p:nvSpPr>
        <p:spPr bwMode="auto">
          <a:xfrm>
            <a:off x="5580063" y="1136650"/>
            <a:ext cx="1512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24</a:t>
            </a:r>
          </a:p>
        </p:txBody>
      </p:sp>
      <p:sp>
        <p:nvSpPr>
          <p:cNvPr id="21520" name="TextBox 20"/>
          <p:cNvSpPr txBox="1">
            <a:spLocks noChangeArrowheads="1"/>
          </p:cNvSpPr>
          <p:nvPr/>
        </p:nvSpPr>
        <p:spPr bwMode="auto">
          <a:xfrm>
            <a:off x="5581650" y="1712913"/>
            <a:ext cx="1169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Verdana" pitchFamily="34" charset="0"/>
              </a:rPr>
              <a:t>48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653088" y="1822450"/>
            <a:ext cx="79057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2" name="TextBox 22"/>
          <p:cNvSpPr txBox="1">
            <a:spLocks noChangeArrowheads="1"/>
          </p:cNvSpPr>
          <p:nvPr/>
        </p:nvSpPr>
        <p:spPr bwMode="auto">
          <a:xfrm>
            <a:off x="0" y="-26988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Обыкновенные дроби. Основное свойство дроби. Приведение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дробей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 общему знаменателю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603</Words>
  <Application>Microsoft Office PowerPoint</Application>
  <PresentationFormat>Экран (4:3)</PresentationFormat>
  <Paragraphs>247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83</cp:revision>
  <dcterms:created xsi:type="dcterms:W3CDTF">2012-12-15T11:02:59Z</dcterms:created>
  <dcterms:modified xsi:type="dcterms:W3CDTF">2013-12-11T05:50:53Z</dcterms:modified>
</cp:coreProperties>
</file>