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5" r:id="rId4"/>
    <p:sldId id="264" r:id="rId5"/>
    <p:sldId id="270" r:id="rId6"/>
    <p:sldId id="271" r:id="rId7"/>
    <p:sldId id="274" r:id="rId8"/>
    <p:sldId id="269" r:id="rId9"/>
    <p:sldId id="273" r:id="rId10"/>
    <p:sldId id="275" r:id="rId11"/>
    <p:sldId id="272" r:id="rId12"/>
    <p:sldId id="276" r:id="rId13"/>
    <p:sldId id="267" r:id="rId14"/>
    <p:sldId id="266" r:id="rId15"/>
    <p:sldId id="278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  <a:srgbClr val="990000"/>
    <a:srgbClr val="0000CC"/>
    <a:srgbClr val="FFDDBF"/>
    <a:srgbClr val="EBBB8A"/>
    <a:srgbClr val="E7B98A"/>
    <a:srgbClr val="050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8966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38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FCA80B-6ED2-4E17-BF8F-CC641E923AC0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D37E99-A397-405D-9809-B90451671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Фрагмент фрески Рафаэля «Афинская школа» 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http://upload.wikimedia.org/wikipedia/commons/3/31/La_scuola_di_Atene.jpg?uselang=ru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B9E6B3-F4F9-439A-95C3-B0D8788FE4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2A3326-6473-4F83-9A6A-D9A92C902B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A30969-E837-46BB-93F9-4A6A788870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8AE64-3970-454D-88DD-7341C4350A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A9ACE-5E3A-4EE1-A121-4A2973A82E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Кнопка – ссылка на скрытый слайд с заданием повышенного уровня. 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5AE56-330B-4A2A-B501-3AFA937BD4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Щелчок за пределами рисунка – переход на следующий слайд. Задание повышенного уровня сложности</a:t>
            </a:r>
          </a:p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портрету выводит и скрывает имя мудреца. Щелчок за пределами таблички с именем или портрета выводит на слайд 19.</a:t>
            </a:r>
          </a:p>
          <a:p>
            <a:pPr>
              <a:spcBef>
                <a:spcPct val="0"/>
              </a:spcBef>
            </a:pPr>
            <a:r>
              <a:rPr lang="ru-RU" smtClean="0"/>
              <a:t>Фалес Милетский - </a:t>
            </a:r>
            <a:r>
              <a:rPr lang="en-US" smtClean="0"/>
              <a:t>http://cs303514.userapi.com/v303514553/14df0/fwyZK0qpZF0.jpg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Питтак Митиленский - </a:t>
            </a:r>
            <a:r>
              <a:rPr lang="en-US" smtClean="0"/>
              <a:t>http://upload.wikimedia.org/wikipedia/commons/d/da/Pittacos_Louvre_Ma_3572.jpg?uselang=ru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Клеобул Линдский - </a:t>
            </a:r>
            <a:r>
              <a:rPr lang="en-US" smtClean="0"/>
              <a:t>http://mudrageli.ru/uploads/posts/2010-10/1287325355_kleobul2.png</a:t>
            </a: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A96D5-06C5-4A62-9B5C-6B701379CC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Фрагмент фрески Рафаэля «Афинская школа» </a:t>
            </a:r>
          </a:p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http://upload.wikimedia.org/wikipedia/commons/3/31/La_scuola_di_Atene.jpg?uselang=ru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E31D8-1CBB-47C6-8DC1-1E3643299E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http://liber.rsuh.ru:28888/sites/default/files/imagecache/400x400/3963_picture_of_a_puzzled_greek_philosopher_holding_an_apple_and_a_sroll.jpg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8010C3-5ACF-4E72-AB57-D94C1E13CB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D959C-43DD-4A2D-86D7-90F28B7991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80F2-CAF9-4B0A-BF54-07D315BF421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7FBA-FCBA-4CC1-B975-8AB84823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EFE8-0F09-4715-AFA8-42504129C79C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152D-015E-4409-8FDB-5C8609B3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8FE0-3A22-4671-AD48-002D465249D6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158D-6F31-4438-B0B7-9451BD6D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2050-34A5-4140-ABD0-A3D415395206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B9DE-7E39-4702-88EA-8E141DA2A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9E36-5441-4896-BFB6-F528C20DB13C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ED68-DD9B-4F29-957C-991975D30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9E06-009B-4E5C-A1F3-1D4B68E5756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5307-D3D0-4B09-962C-4BDDC7CB3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F803-7D1D-4BB7-BC61-3E2872169AA7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1AB1-F081-434A-ACCD-A6C039C15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3A4D-22A3-4DDC-820A-1F93F5C5ABE4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EA03-2137-4E07-B924-7E61AFBE7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FB4D-966F-4878-A8E2-7C0161A2EBA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5BB54-4BF9-41CA-A890-713F9E484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8B99-258A-4E23-A097-6268E70A1D30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DE90-2F49-4A44-A703-BC81BE3D3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24AD-F469-4121-8C41-445E0814A19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EE67-B9FD-4855-A5B4-A3FE912E9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D43496-E6DA-4DEF-A13C-8DDC37C1F1B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4FB6C8-7B05-4D53-BED2-F4234C824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213100"/>
            <a:ext cx="24701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13"/>
            <a:ext cx="7772400" cy="14700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МУДРЕЦЫ ДРЕВНЕЙ ГРЕЦИИ</a:t>
            </a:r>
            <a:endParaRPr lang="ru-RU" dirty="0"/>
          </a:p>
        </p:txBody>
      </p:sp>
      <p:pic>
        <p:nvPicPr>
          <p:cNvPr id="14339" name="Рисунок 5" descr="лента времени_2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240463"/>
            <a:ext cx="60848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29.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11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Как ты думаешь, почему Сократа считали мудрым философом? Свой ответ запиши.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МУДРЕЙШИЙ ИЗ ЭЛЛИНОВ</a:t>
            </a:r>
          </a:p>
        </p:txBody>
      </p:sp>
      <p:grpSp>
        <p:nvGrpSpPr>
          <p:cNvPr id="3072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4" name="Рисунок 6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0" name="Рисунок 9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46" name="Group 26"/>
          <p:cNvGraphicFramePr>
            <a:graphicFrameLocks noGrp="1"/>
          </p:cNvGraphicFramePr>
          <p:nvPr/>
        </p:nvGraphicFramePr>
        <p:xfrm>
          <a:off x="252413" y="2781300"/>
          <a:ext cx="8639175" cy="383222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6000" y="4391984"/>
            <a:ext cx="1501562" cy="216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Чем, на твой взгляд, философия Платона отличается от философии Аристотеля? Запиши ответ в таблице.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АКАДЕМИЯ МУДРОСТИ</a:t>
            </a:r>
          </a:p>
        </p:txBody>
      </p:sp>
      <p:grpSp>
        <p:nvGrpSpPr>
          <p:cNvPr id="3174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6" name="Рисунок 6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2" name="Рисунок 9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2413" y="3286125"/>
          <a:ext cx="8639175" cy="3382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Философия </a:t>
                      </a:r>
                    </a:p>
                    <a:p>
                      <a:pPr algn="r"/>
                      <a:r>
                        <a:rPr lang="ru-RU" sz="2400" dirty="0" smtClean="0"/>
                        <a:t>Платона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                          _________</a:t>
                      </a:r>
                    </a:p>
                    <a:p>
                      <a:r>
                        <a:rPr lang="ru-RU" sz="2400" dirty="0" smtClean="0"/>
                        <a:t>                          _________</a:t>
                      </a:r>
                    </a:p>
                    <a:p>
                      <a:r>
                        <a:rPr lang="ru-RU" sz="2400" dirty="0" smtClean="0"/>
                        <a:t>                          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Философия </a:t>
                      </a:r>
                    </a:p>
                    <a:p>
                      <a:r>
                        <a:rPr lang="ru-RU" sz="2400" dirty="0" smtClean="0"/>
                        <a:t>Аристотеля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_________</a:t>
                      </a:r>
                    </a:p>
                    <a:p>
                      <a:r>
                        <a:rPr lang="ru-RU" sz="2400" dirty="0" smtClean="0"/>
                        <a:t>_________</a:t>
                      </a:r>
                    </a:p>
                    <a:p>
                      <a:r>
                        <a:rPr lang="ru-RU" sz="2400" dirty="0" smtClean="0"/>
                        <a:t>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3385112"/>
            <a:ext cx="1997596" cy="216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385112"/>
            <a:ext cx="1969065" cy="216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Всем ли жителям </a:t>
            </a:r>
            <a:r>
              <a:rPr lang="ru-RU" sz="2800" dirty="0">
                <a:latin typeface="+mn-lt"/>
              </a:rPr>
              <a:t>Греции </a:t>
            </a:r>
            <a:r>
              <a:rPr lang="ru-RU" sz="2800" dirty="0">
                <a:latin typeface="+mn-lt"/>
              </a:rPr>
              <a:t>могли быть понятны идеи </a:t>
            </a:r>
            <a:r>
              <a:rPr lang="ru-RU" sz="2800" dirty="0">
                <a:latin typeface="+mn-lt"/>
              </a:rPr>
              <a:t>философов</a:t>
            </a:r>
            <a:r>
              <a:rPr lang="ru-RU" sz="2800" dirty="0">
                <a:latin typeface="+mn-lt"/>
              </a:rPr>
              <a:t>? Свой ответ запиши.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АКАДЕМИЯ МУДРОСТИ</a:t>
            </a:r>
          </a:p>
        </p:txBody>
      </p:sp>
      <p:grpSp>
        <p:nvGrpSpPr>
          <p:cNvPr id="3277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2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8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2794" name="Group 26"/>
          <p:cNvGraphicFramePr>
            <a:graphicFrameLocks noGrp="1"/>
          </p:cNvGraphicFramePr>
          <p:nvPr/>
        </p:nvGraphicFramePr>
        <p:xfrm>
          <a:off x="252413" y="3141663"/>
          <a:ext cx="8639175" cy="34671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40280" y="4221088"/>
            <a:ext cx="2051720" cy="2374317"/>
          </a:xfrm>
          <a:prstGeom prst="roundRect">
            <a:avLst>
              <a:gd name="adj" fmla="val 10916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ТРУДЫ ДРЕВНЕГРЕЧЕСКИХ УЧЁНЫХ И ФИЛОСОФОВ ЗАЛОЖИЛИ ОСНОВЫ СОВРЕМЕННОЙ НАУКИ.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48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6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2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Какие идеи древнегреческой философии близки лично тебе — человеку XXI века? Свой ответ запиши в таблице.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3584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5" name="Рисунок 6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1" name="Рисунок 9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251520" y="4228251"/>
            <a:ext cx="8640000" cy="20090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Подумай, какие идеи древнегреческой философии </a:t>
            </a:r>
            <a:r>
              <a:rPr lang="ru-RU" sz="2800" dirty="0">
                <a:latin typeface="+mn-lt"/>
              </a:rPr>
              <a:t>используют в </a:t>
            </a:r>
            <a:r>
              <a:rPr lang="ru-RU" sz="2800" dirty="0">
                <a:latin typeface="+mn-lt"/>
              </a:rPr>
              <a:t>своей жизни современные люди, твои одноклассники.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2" name="Group 58"/>
          <p:cNvGraphicFramePr>
            <a:graphicFrameLocks noGrp="1"/>
          </p:cNvGraphicFramePr>
          <p:nvPr/>
        </p:nvGraphicFramePr>
        <p:xfrm>
          <a:off x="252413" y="1104900"/>
          <a:ext cx="8640762" cy="5684838"/>
        </p:xfrm>
        <a:graphic>
          <a:graphicData uri="http://schemas.openxmlformats.org/drawingml/2006/table">
            <a:tbl>
              <a:tblPr/>
              <a:tblGrid>
                <a:gridCol w="1943100"/>
                <a:gridCol w="792162"/>
                <a:gridCol w="59055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Сократ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Клятва врача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Афинская Академия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Платон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Разделение множества знаний на самостоятельные науки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(физика, ботаника, политика)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«Познай самого себя»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Аристотель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«История»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«Всё течёт и изменяется»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Мир подчинён законам математики… В основе всех вещей — число. Нечётные числа — счастливые, чётные — несчастливые.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369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19" name="Рисунок 6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9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15" name="Рисунок 9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356775" y="2020749"/>
            <a:ext cx="8640000" cy="296251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latin typeface="Comic Sans MS" pitchFamily="66" charset="0"/>
              </a:rPr>
              <a:t> Соедини стрелками имена философов с их идеями, мыслями, достижениями.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недостающие имена к оставшимся предложениям.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24075" y="13414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9" name="Group 57"/>
          <p:cNvGraphicFramePr>
            <a:graphicFrameLocks noGrp="1"/>
          </p:cNvGraphicFramePr>
          <p:nvPr/>
        </p:nvGraphicFramePr>
        <p:xfrm>
          <a:off x="252413" y="1104900"/>
          <a:ext cx="8640762" cy="5684838"/>
        </p:xfrm>
        <a:graphic>
          <a:graphicData uri="http://schemas.openxmlformats.org/drawingml/2006/table">
            <a:tbl>
              <a:tblPr/>
              <a:tblGrid>
                <a:gridCol w="2016125"/>
                <a:gridCol w="719137"/>
                <a:gridCol w="59055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Сократ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Клятва врача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Афинская Академия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Платон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Разделение множества знаний на самостоятельные науки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(физика, ботаника, политика)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«Познай самого себя»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Аристотель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«История»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«Всё течёт и изменяется»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Мир подчинён законам математики… В основе всех вещей — число. Нечётные числа — счастливые, чётные — несчастливые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3895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67" name="Рисунок 6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5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63" name="Рисунок 9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356775" y="2953260"/>
            <a:ext cx="8640000" cy="200906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уровень. </a:t>
            </a:r>
            <a:r>
              <a:rPr lang="ru-RU" sz="2800" dirty="0">
                <a:latin typeface="+mn-lt"/>
              </a:rPr>
              <a:t>Впиши в последнюю строку имя известного тебе </a:t>
            </a:r>
            <a:r>
              <a:rPr lang="ru-RU" sz="2800" dirty="0">
                <a:latin typeface="+mn-lt"/>
              </a:rPr>
              <a:t>философа </a:t>
            </a:r>
            <a:r>
              <a:rPr lang="ru-RU" sz="2800" dirty="0">
                <a:latin typeface="+mn-lt"/>
              </a:rPr>
              <a:t>Древней </a:t>
            </a:r>
            <a:r>
              <a:rPr lang="ru-RU" sz="2800" dirty="0">
                <a:latin typeface="+mn-lt"/>
              </a:rPr>
              <a:t>Греции </a:t>
            </a:r>
            <a:r>
              <a:rPr lang="ru-RU" sz="2800" dirty="0">
                <a:latin typeface="+mn-lt"/>
              </a:rPr>
              <a:t>и его идеи, мысли, достижения.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24075" y="13414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Я слышал, что в Греции было много мудрецов. Наверное, эти люди пользовались общим уважением и почётом…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889375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Увы, такое было далеко не всегда. Многих мудрецов по приговору народа штрафовали, изгоняли и даже казнили. 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НАРОД ЧАСТО НЕ ПРИНИМАЛ СВОИХ МУДРЕЦОВ?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72000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Выбери </a:t>
            </a:r>
            <a:r>
              <a:rPr lang="ru-RU" sz="2800" dirty="0">
                <a:latin typeface="+mn-lt"/>
              </a:rPr>
              <a:t>признаки демократии и соедини их стрелками </a:t>
            </a:r>
            <a:r>
              <a:rPr lang="ru-RU" sz="2800" dirty="0">
                <a:latin typeface="+mn-lt"/>
              </a:rPr>
              <a:t>с этим </a:t>
            </a:r>
            <a:r>
              <a:rPr lang="ru-RU" sz="2800" dirty="0">
                <a:latin typeface="+mn-lt"/>
              </a:rPr>
              <a:t>понятием.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1946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5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71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5424488" y="4868863"/>
            <a:ext cx="3468687" cy="923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высшие </a:t>
            </a:r>
            <a:r>
              <a:rPr lang="ru-RU" sz="2000" dirty="0">
                <a:latin typeface="+mn-lt"/>
              </a:rPr>
              <a:t>посты занимают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только </a:t>
            </a:r>
            <a:r>
              <a:rPr lang="ru-RU" sz="2000" dirty="0">
                <a:latin typeface="+mn-lt"/>
              </a:rPr>
              <a:t>представители </a:t>
            </a:r>
            <a:r>
              <a:rPr lang="ru-RU" sz="2000" dirty="0">
                <a:latin typeface="+mn-lt"/>
              </a:rPr>
              <a:t>знатных родов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775" y="2700338"/>
            <a:ext cx="3527425" cy="7080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меньшинство </a:t>
            </a:r>
            <a:r>
              <a:rPr lang="ru-RU" sz="2000" dirty="0">
                <a:latin typeface="+mn-lt"/>
              </a:rPr>
              <a:t>подчиняется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большинству</a:t>
            </a:r>
            <a:endParaRPr lang="ru-RU" sz="20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2500" y="3779838"/>
            <a:ext cx="2159000" cy="720725"/>
          </a:xfrm>
          <a:prstGeom prst="rect">
            <a:avLst/>
          </a:prstGeom>
          <a:solidFill>
            <a:srgbClr val="CCEC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демократия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6375" y="4868863"/>
            <a:ext cx="3432175" cy="923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800000"/>
                </a:solidFill>
                <a:latin typeface="+mn-lt"/>
              </a:rPr>
              <a:t>основные вопросы </a:t>
            </a:r>
            <a:r>
              <a:rPr lang="ru-RU" sz="2000" dirty="0">
                <a:solidFill>
                  <a:srgbClr val="800000"/>
                </a:solidFill>
                <a:latin typeface="+mn-lt"/>
              </a:rPr>
              <a:t>власти решаются большинством голосов </a:t>
            </a:r>
            <a:endParaRPr lang="ru-RU" sz="20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00338" y="5876925"/>
            <a:ext cx="3690937" cy="923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800000"/>
                </a:solidFill>
                <a:latin typeface="+mn-lt"/>
              </a:rPr>
              <a:t>возможность свободно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800000"/>
                </a:solidFill>
                <a:latin typeface="+mn-lt"/>
              </a:rPr>
              <a:t>высказываться, оспаривать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800000"/>
                </a:solidFill>
                <a:latin typeface="+mn-lt"/>
              </a:rPr>
              <a:t>решения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2413" y="3384550"/>
            <a:ext cx="2339975" cy="7191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800000"/>
                </a:solidFill>
                <a:latin typeface="+mn-lt"/>
              </a:rPr>
              <a:t>высший слой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800000"/>
                </a:solidFill>
                <a:latin typeface="+mn-lt"/>
              </a:rPr>
              <a:t>общества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51613" y="3384550"/>
            <a:ext cx="2339975" cy="7191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800000"/>
                </a:solidFill>
                <a:latin typeface="+mn-lt"/>
              </a:rPr>
              <a:t>«</a:t>
            </a:r>
            <a:r>
              <a:rPr lang="ru-RU" sz="2000" dirty="0">
                <a:solidFill>
                  <a:srgbClr val="800000"/>
                </a:solidFill>
                <a:latin typeface="+mn-lt"/>
              </a:rPr>
              <a:t>народовластие»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72000"/>
            <a:ext cx="8640000" cy="24857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Из приведённых слов и словосочетаний составь определение двух понятий, изученных на предыдущих уроках. В этом задании ты можешь добавлять предлоги, изменять слова по падежам.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2150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0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6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252000" y="3685153"/>
            <a:ext cx="8640000" cy="13280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Творчество, город-государство, людей, создающие художественные образы, того, что они чувствуют, община свободных полноправных граждан, осознают</a:t>
            </a:r>
          </a:p>
        </p:txBody>
      </p:sp>
      <p:sp>
        <p:nvSpPr>
          <p:cNvPr id="21514" name="TextBox 19"/>
          <p:cNvSpPr txBox="1">
            <a:spLocks noChangeArrowheads="1"/>
          </p:cNvSpPr>
          <p:nvPr/>
        </p:nvSpPr>
        <p:spPr bwMode="auto">
          <a:xfrm>
            <a:off x="252413" y="5181600"/>
            <a:ext cx="8648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Приведи </a:t>
            </a:r>
            <a:r>
              <a:rPr lang="ru-RU" sz="2800" dirty="0">
                <a:latin typeface="+mn-lt"/>
              </a:rPr>
              <a:t>как можно больше объяснений того, </a:t>
            </a:r>
            <a:r>
              <a:rPr lang="ru-RU" sz="2800" dirty="0">
                <a:latin typeface="+mn-lt"/>
              </a:rPr>
              <a:t>почему правление </a:t>
            </a:r>
            <a:r>
              <a:rPr lang="ru-RU" sz="2800" dirty="0">
                <a:latin typeface="+mn-lt"/>
              </a:rPr>
              <a:t>Перикла называют расцветом культуры в </a:t>
            </a:r>
            <a:r>
              <a:rPr lang="ru-RU" sz="2800" dirty="0">
                <a:latin typeface="+mn-lt"/>
              </a:rPr>
              <a:t>Афинах</a:t>
            </a:r>
            <a:r>
              <a:rPr lang="ru-RU" sz="2800" dirty="0">
                <a:latin typeface="+mn-lt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2355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9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5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32240" y="3213336"/>
            <a:ext cx="1966568" cy="3240000"/>
          </a:xfrm>
          <a:prstGeom prst="roundRect">
            <a:avLst>
              <a:gd name="adj" fmla="val 1147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3560" name="TextBox 19"/>
          <p:cNvSpPr txBox="1">
            <a:spLocks noChangeArrowheads="1"/>
          </p:cNvSpPr>
          <p:nvPr/>
        </p:nvSpPr>
        <p:spPr bwMode="auto">
          <a:xfrm>
            <a:off x="252413" y="3419475"/>
            <a:ext cx="6340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________________________________</a:t>
            </a:r>
          </a:p>
        </p:txBody>
      </p:sp>
      <p:sp>
        <p:nvSpPr>
          <p:cNvPr id="21" name="Управляющая кнопка: далее 20">
            <a:hlinkClick r:id="rId7" action="ppaction://hlinksldjump" highlightClick="1"/>
          </p:cNvPr>
          <p:cNvSpPr/>
          <p:nvPr/>
        </p:nvSpPr>
        <p:spPr>
          <a:xfrm>
            <a:off x="8640000" y="6336000"/>
            <a:ext cx="360000" cy="360000"/>
          </a:xfrm>
          <a:prstGeom prst="actionButtonForwardNext">
            <a:avLst/>
          </a:prstGeom>
          <a:blipFill>
            <a:blip r:embed="rId3" cstate="email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51"/>
          <p:cNvGrpSpPr>
            <a:grpSpLocks/>
          </p:cNvGrpSpPr>
          <p:nvPr/>
        </p:nvGrpSpPr>
        <p:grpSpPr bwMode="auto">
          <a:xfrm>
            <a:off x="220663" y="950913"/>
            <a:ext cx="8697912" cy="1109662"/>
            <a:chOff x="219456" y="950976"/>
            <a:chExt cx="8698992" cy="1109472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2000" y="980728"/>
              <a:ext cx="8640000" cy="105560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Назови знакомых тебе мудрецов Древней Греции.</a:t>
              </a:r>
            </a:p>
          </p:txBody>
        </p:sp>
        <p:sp>
          <p:nvSpPr>
            <p:cNvPr id="54" name="Овал 53"/>
            <p:cNvSpPr>
              <a:spLocks noChangeAspect="1"/>
            </p:cNvSpPr>
            <p:nvPr/>
          </p:nvSpPr>
          <p:spPr>
            <a:xfrm>
              <a:off x="828000" y="1124744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2901600" y="5400000"/>
            <a:ext cx="1260000" cy="1244445"/>
          </a:xfrm>
          <a:prstGeom prst="roundRect">
            <a:avLst>
              <a:gd name="adj" fmla="val 896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1342800" y="2376000"/>
            <a:ext cx="1260000" cy="1244445"/>
          </a:xfrm>
          <a:prstGeom prst="roundRect">
            <a:avLst>
              <a:gd name="adj" fmla="val 802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8" name="Рисунок 14" descr="_1_~1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4" name="Рисунок 17" descr="Cartoon-Clipart-Free-18.gif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20800" y="5400000"/>
            <a:ext cx="1260000" cy="1244445"/>
          </a:xfrm>
          <a:prstGeom prst="roundRect">
            <a:avLst>
              <a:gd name="adj" fmla="val 892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604800" y="4680000"/>
            <a:ext cx="1692000" cy="65010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r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Хилон</a:t>
            </a:r>
            <a:r>
              <a:rPr lang="ru-RU" sz="2000" dirty="0">
                <a:latin typeface="+mn-lt"/>
              </a:rPr>
              <a:t>  Спартанский</a:t>
            </a:r>
            <a:endParaRPr lang="ru-RU" sz="2000" dirty="0">
              <a:latin typeface="+mn-lt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4982400" y="5400000"/>
            <a:ext cx="1260000" cy="1244445"/>
          </a:xfrm>
          <a:prstGeom prst="roundRect">
            <a:avLst>
              <a:gd name="adj" fmla="val 93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766400" y="4680000"/>
            <a:ext cx="1692000" cy="65010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r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Периандр</a:t>
            </a:r>
            <a:r>
              <a:rPr lang="ru-RU" sz="2000" dirty="0">
                <a:latin typeface="+mn-lt"/>
              </a:rPr>
              <a:t> Коринфский</a:t>
            </a:r>
            <a:endParaRPr lang="ru-RU" sz="2000" dirty="0">
              <a:latin typeface="+mn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80800" y="3744000"/>
            <a:ext cx="1584000" cy="65010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r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Биант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Приенский</a:t>
            </a:r>
            <a:endParaRPr lang="ru-RU" sz="2000" dirty="0">
              <a:latin typeface="+mn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7063200" y="5400000"/>
            <a:ext cx="1260000" cy="1244445"/>
          </a:xfrm>
          <a:prstGeom prst="roundRect">
            <a:avLst>
              <a:gd name="adj" fmla="val 817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Скругленный прямоугольник 26"/>
          <p:cNvSpPr/>
          <p:nvPr/>
        </p:nvSpPr>
        <p:spPr>
          <a:xfrm>
            <a:off x="6754773" y="4680000"/>
            <a:ext cx="1906615" cy="65010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rIns="3600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Питтак</a:t>
            </a:r>
            <a:r>
              <a:rPr lang="ru-RU" sz="2000" dirty="0">
                <a:latin typeface="+mn-lt"/>
              </a:rPr>
              <a:t>  </a:t>
            </a:r>
            <a:r>
              <a:rPr lang="ru-RU" sz="2000" spc="-150" dirty="0" err="1">
                <a:latin typeface="+mn-lt"/>
              </a:rPr>
              <a:t>Митиленский</a:t>
            </a:r>
            <a:endParaRPr lang="ru-RU" sz="2000" spc="-150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11600" y="4680000"/>
            <a:ext cx="1440000" cy="65010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r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Солон Афинский</a:t>
            </a:r>
            <a:endParaRPr lang="ru-RU" sz="2000" dirty="0">
              <a:latin typeface="+mn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/>
            </a:extLst>
          </a:blip>
          <a:srcRect t="-18418"/>
          <a:stretch/>
        </p:blipFill>
        <p:spPr>
          <a:xfrm>
            <a:off x="6541200" y="2376000"/>
            <a:ext cx="1260000" cy="1244445"/>
          </a:xfrm>
          <a:prstGeom prst="roundRect">
            <a:avLst>
              <a:gd name="adj" fmla="val 9656"/>
            </a:avLst>
          </a:prstGeom>
          <a:gradFill>
            <a:gsLst>
              <a:gs pos="0">
                <a:srgbClr val="C0C0C0"/>
              </a:gs>
              <a:gs pos="50000">
                <a:srgbClr val="DDDDDD"/>
              </a:gs>
              <a:gs pos="100000">
                <a:srgbClr val="EAEAEA"/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433200" y="3744000"/>
            <a:ext cx="1476000" cy="65010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r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+mn-lt"/>
              </a:rPr>
              <a:t>Клеобул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Линдский</a:t>
            </a:r>
            <a:endParaRPr lang="ru-RU" sz="2000" dirty="0">
              <a:latin typeface="+mn-lt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/>
            </a:extLst>
          </a:blip>
          <a:srcRect/>
          <a:stretch/>
        </p:blipFill>
        <p:spPr>
          <a:xfrm>
            <a:off x="3942000" y="2376000"/>
            <a:ext cx="1260000" cy="1244445"/>
          </a:xfrm>
          <a:prstGeom prst="roundRect">
            <a:avLst>
              <a:gd name="adj" fmla="val 8429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780000" y="3744000"/>
            <a:ext cx="1584000" cy="65010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r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Фалес Милетский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99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МУДРЕЙШИЙ ИЗ ЭЛЛИНОВ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АКАДЕМИЯ МУДРОСТИ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С помощью текста учебника (п. 1, с. 178) объясни, что такое философия и кого в Древней Греции называли «учителями мудрости».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МУДРЕЙШИЙ ИЗ ЭЛЛИНОВ</a:t>
            </a:r>
          </a:p>
        </p:txBody>
      </p:sp>
      <p:grpSp>
        <p:nvGrpSpPr>
          <p:cNvPr id="286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5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1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425700"/>
            <a:ext cx="583247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4474</TotalTime>
  <Words>630</Words>
  <Application>Microsoft Office PowerPoint</Application>
  <PresentationFormat>Экран (4:3)</PresentationFormat>
  <Paragraphs>144</Paragraphs>
  <Slides>16</Slides>
  <Notes>10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МУДРЕЦЫ ДРЕВНЕЙ ГРЕЦИИ</dc:title>
  <dc:creator>Telli</dc:creator>
  <cp:lastModifiedBy>Admin</cp:lastModifiedBy>
  <cp:revision>221</cp:revision>
  <dcterms:created xsi:type="dcterms:W3CDTF">2012-04-06T18:00:09Z</dcterms:created>
  <dcterms:modified xsi:type="dcterms:W3CDTF">2012-12-03T18:17:04Z</dcterms:modified>
</cp:coreProperties>
</file>