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5" r:id="rId4"/>
    <p:sldId id="273" r:id="rId5"/>
    <p:sldId id="274" r:id="rId6"/>
    <p:sldId id="276" r:id="rId7"/>
    <p:sldId id="269" r:id="rId8"/>
    <p:sldId id="270" r:id="rId9"/>
    <p:sldId id="277" r:id="rId10"/>
    <p:sldId id="271" r:id="rId11"/>
    <p:sldId id="278" r:id="rId12"/>
    <p:sldId id="272" r:id="rId13"/>
    <p:sldId id="267" r:id="rId14"/>
    <p:sldId id="268" r:id="rId15"/>
    <p:sldId id="281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81600" autoAdjust="0"/>
  </p:normalViewPr>
  <p:slideViewPr>
    <p:cSldViewPr>
      <p:cViewPr varScale="1">
        <p:scale>
          <a:sx n="104" d="100"/>
          <a:sy n="104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CE5EE8-768F-48B1-98B1-1FA70BFB4FE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A3C793-94E0-43EB-9A5C-C90DC679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Учебник Данилов Д. Всеобщая история. Средние века изд. Баласс стр. 18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DBCEE-4151-4062-8DE6-DBC9BFEAA6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– ж. Новый солдат № 20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963EF-3C27-484E-8951-FEBD23A658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6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6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6" charset="0"/>
              </a:rPr>
              <a:t> в режиме просмотра (инструмент «ПЕРО»)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021D-0853-47D8-B017-F791E9A957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6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6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6" charset="0"/>
              </a:rPr>
              <a:t> в режиме просмотра (инструмент «ПЕРО»)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B5549-82D6-4D66-B09B-7D1D1A9FDC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47BCB-B75C-4E3A-A0CE-1763F93B6F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Кнопка – ссылка на скрытый слайд с заданием максимального уровня. Работа со слайдом на усмотрение учителя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CE7B3-F8B6-49CF-B748-C70748381F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Скрытый слайд. Задание максимального уровня.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6F760-60C2-49CC-83D5-0275DA83AC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7DF59-4376-48E5-90B9-00F596926F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 со второго форзаца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56BB0-6EC7-46AA-A506-AD2B1408AC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– ж. Новый солдат № 40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C3EC8-5305-4DE1-8FD8-E24CBA65BC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построена на триггерах. По щелчку происходит  выцветание задания и появление следующего элемента схемы. Щелчок за пределами элементов схемы – переход на следующий слайд.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91B17-2092-4365-AF0A-94F7FE4E58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CD707-5A25-490C-8CD8-1F4CF1B775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E9D1-974E-49CE-892A-B1F14CC26054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BD5D-149D-4502-8CED-77AA6FA8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F974-942E-47DB-8375-AEF22BEEA5F6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AD9F-6236-4400-8E9E-415DF0601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1565-6391-4AB1-B040-86E8B433B6B2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E98E-75FA-4AFF-8CF9-1C794F458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08F6-4F89-4EFE-BFAE-5D8DFF1A7061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7ECF-7B18-4791-B8CB-22F3BCF6B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6F88-A272-49B1-9CF4-2884ACCCE328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ED0E-C918-4AA9-867D-8EC872032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1657-2710-478D-9B08-F4AA2687A46E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F061-7141-4275-94CA-76499B92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0D52-6B80-4A79-9513-8CF46D91378E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523C-51C1-434B-A733-E38754F4A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878C-F2F7-4063-BDAC-96E75693866F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07CB-16D7-4CA9-8CB4-CB01B0D8C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36E6-6843-4219-A20A-3263BF997A60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1769-D974-41B1-89AF-2EEBAB20E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5FD7-7FC2-43EE-A9BC-42DE941398B7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9E5E-E834-46A1-A9AF-0F1F92541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72D9-4AB6-4B4C-A32D-9C473681EF81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9BEE-AADE-475B-9860-BB175CCE6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D75EF8-9D1F-4207-8D53-24A4AF05A531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47C007-A918-4431-AA8B-AE22F0FB1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66" r:id="rId3"/>
    <p:sldLayoutId id="2147483673" r:id="rId4"/>
    <p:sldLayoutId id="2147483667" r:id="rId5"/>
    <p:sldLayoutId id="2147483674" r:id="rId6"/>
    <p:sldLayoutId id="2147483675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6488" y="2997200"/>
            <a:ext cx="439578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5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ЗАКАТ </a:t>
            </a:r>
            <a:br>
              <a:rPr lang="ru-RU" smtClean="0"/>
            </a:br>
            <a:r>
              <a:rPr lang="ru-RU" smtClean="0"/>
              <a:t>АНТИЧНОГО </a:t>
            </a:r>
            <a:r>
              <a:rPr lang="ru-RU" dirty="0" smtClean="0"/>
              <a:t>МИРА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0" y="6240463"/>
            <a:ext cx="6156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45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На твой взгляд, действия Феодосия и его наследников</a:t>
            </a:r>
            <a:r>
              <a:rPr lang="en-US" sz="2600"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ослабили или укрепили империю? Свой ответ поясни, опираясь на факты.</a:t>
            </a: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РАЗДЕЛ ИМПЕРИИ</a:t>
            </a:r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/>
        </p:nvGraphicFramePr>
        <p:xfrm>
          <a:off x="252413" y="2997200"/>
          <a:ext cx="8639175" cy="3840163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679" y="4221088"/>
            <a:ext cx="1668585" cy="2556000"/>
          </a:xfrm>
          <a:prstGeom prst="roundRect">
            <a:avLst>
              <a:gd name="adj" fmla="val 1057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52000" y="6176167"/>
            <a:ext cx="8640000" cy="565201"/>
          </a:xfrm>
          <a:custGeom>
            <a:avLst/>
            <a:gdLst>
              <a:gd name="connsiteX0" fmla="*/ 0 w 8640000"/>
              <a:gd name="connsiteY0" fmla="*/ 0 h 565201"/>
              <a:gd name="connsiteX1" fmla="*/ 8640000 w 8640000"/>
              <a:gd name="connsiteY1" fmla="*/ 0 h 565201"/>
              <a:gd name="connsiteX2" fmla="*/ 8640000 w 8640000"/>
              <a:gd name="connsiteY2" fmla="*/ 565201 h 565201"/>
              <a:gd name="connsiteX3" fmla="*/ 0 w 8640000"/>
              <a:gd name="connsiteY3" fmla="*/ 565201 h 565201"/>
              <a:gd name="connsiteX4" fmla="*/ 0 w 8640000"/>
              <a:gd name="connsiteY4" fmla="*/ 0 h 5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000" h="565201">
                <a:moveTo>
                  <a:pt x="0" y="0"/>
                </a:moveTo>
                <a:lnTo>
                  <a:pt x="8640000" y="0"/>
                </a:lnTo>
                <a:lnTo>
                  <a:pt x="8640000" y="565201"/>
                </a:lnTo>
                <a:lnTo>
                  <a:pt x="0" y="565201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156464" rIns="156464" bIns="156464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200" dirty="0"/>
          </a:p>
        </p:txBody>
      </p:sp>
      <p:sp>
        <p:nvSpPr>
          <p:cNvPr id="7" name="Полилиния 6"/>
          <p:cNvSpPr/>
          <p:nvPr/>
        </p:nvSpPr>
        <p:spPr>
          <a:xfrm>
            <a:off x="252000" y="5315364"/>
            <a:ext cx="8640000" cy="869281"/>
          </a:xfrm>
          <a:custGeom>
            <a:avLst/>
            <a:gdLst>
              <a:gd name="connsiteX0" fmla="*/ 0 w 8640000"/>
              <a:gd name="connsiteY0" fmla="*/ 304448 h 869280"/>
              <a:gd name="connsiteX1" fmla="*/ 4211340 w 8640000"/>
              <a:gd name="connsiteY1" fmla="*/ 304448 h 869280"/>
              <a:gd name="connsiteX2" fmla="*/ 4211340 w 8640000"/>
              <a:gd name="connsiteY2" fmla="*/ 217320 h 869280"/>
              <a:gd name="connsiteX3" fmla="*/ 4102680 w 8640000"/>
              <a:gd name="connsiteY3" fmla="*/ 217320 h 869280"/>
              <a:gd name="connsiteX4" fmla="*/ 4320000 w 8640000"/>
              <a:gd name="connsiteY4" fmla="*/ 0 h 869280"/>
              <a:gd name="connsiteX5" fmla="*/ 4537320 w 8640000"/>
              <a:gd name="connsiteY5" fmla="*/ 217320 h 869280"/>
              <a:gd name="connsiteX6" fmla="*/ 4428660 w 8640000"/>
              <a:gd name="connsiteY6" fmla="*/ 217320 h 869280"/>
              <a:gd name="connsiteX7" fmla="*/ 4428660 w 8640000"/>
              <a:gd name="connsiteY7" fmla="*/ 304448 h 869280"/>
              <a:gd name="connsiteX8" fmla="*/ 8640000 w 8640000"/>
              <a:gd name="connsiteY8" fmla="*/ 304448 h 869280"/>
              <a:gd name="connsiteX9" fmla="*/ 8640000 w 8640000"/>
              <a:gd name="connsiteY9" fmla="*/ 869280 h 869280"/>
              <a:gd name="connsiteX10" fmla="*/ 0 w 8640000"/>
              <a:gd name="connsiteY10" fmla="*/ 869280 h 869280"/>
              <a:gd name="connsiteX11" fmla="*/ 0 w 8640000"/>
              <a:gd name="connsiteY11" fmla="*/ 304448 h 8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869280">
                <a:moveTo>
                  <a:pt x="8640000" y="564832"/>
                </a:moveTo>
                <a:lnTo>
                  <a:pt x="4428660" y="564832"/>
                </a:lnTo>
                <a:lnTo>
                  <a:pt x="4428660" y="651960"/>
                </a:lnTo>
                <a:lnTo>
                  <a:pt x="4537320" y="651960"/>
                </a:lnTo>
                <a:lnTo>
                  <a:pt x="4320000" y="869279"/>
                </a:lnTo>
                <a:lnTo>
                  <a:pt x="4102680" y="651960"/>
                </a:lnTo>
                <a:lnTo>
                  <a:pt x="4211340" y="651960"/>
                </a:lnTo>
                <a:lnTo>
                  <a:pt x="4211340" y="564832"/>
                </a:lnTo>
                <a:lnTo>
                  <a:pt x="0" y="564832"/>
                </a:lnTo>
                <a:lnTo>
                  <a:pt x="0" y="1"/>
                </a:lnTo>
                <a:lnTo>
                  <a:pt x="8640000" y="1"/>
                </a:lnTo>
                <a:lnTo>
                  <a:pt x="8640000" y="564832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299992"/>
              <a:satOff val="0"/>
              <a:lumOff val="1667"/>
              <a:alphaOff val="0"/>
            </a:schemeClr>
          </a:fillRef>
          <a:effectRef idx="2">
            <a:schemeClr val="accent3">
              <a:hueOff val="299992"/>
              <a:satOff val="0"/>
              <a:lumOff val="1667"/>
              <a:alphaOff val="0"/>
            </a:schemeClr>
          </a:effectRef>
          <a:fontRef idx="minor">
            <a:schemeClr val="lt1"/>
          </a:fontRef>
        </p:style>
        <p:txBody>
          <a:bodyPr lIns="156463" tIns="156465" rIns="156464" bIns="460912" anchor="ctr"/>
          <a:lstStyle/>
          <a:p>
            <a:pPr>
              <a:defRPr/>
            </a:pPr>
            <a:r>
              <a:rPr lang="ru-RU" sz="2200">
                <a:solidFill>
                  <a:srgbClr val="800000"/>
                </a:solidFill>
              </a:rPr>
              <a:t>410 г – осада Рима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52000" y="4454562"/>
            <a:ext cx="8640000" cy="869281"/>
          </a:xfrm>
          <a:custGeom>
            <a:avLst/>
            <a:gdLst>
              <a:gd name="connsiteX0" fmla="*/ 0 w 8640000"/>
              <a:gd name="connsiteY0" fmla="*/ 304448 h 869280"/>
              <a:gd name="connsiteX1" fmla="*/ 4211340 w 8640000"/>
              <a:gd name="connsiteY1" fmla="*/ 304448 h 869280"/>
              <a:gd name="connsiteX2" fmla="*/ 4211340 w 8640000"/>
              <a:gd name="connsiteY2" fmla="*/ 217320 h 869280"/>
              <a:gd name="connsiteX3" fmla="*/ 4102680 w 8640000"/>
              <a:gd name="connsiteY3" fmla="*/ 217320 h 869280"/>
              <a:gd name="connsiteX4" fmla="*/ 4320000 w 8640000"/>
              <a:gd name="connsiteY4" fmla="*/ 0 h 869280"/>
              <a:gd name="connsiteX5" fmla="*/ 4537320 w 8640000"/>
              <a:gd name="connsiteY5" fmla="*/ 217320 h 869280"/>
              <a:gd name="connsiteX6" fmla="*/ 4428660 w 8640000"/>
              <a:gd name="connsiteY6" fmla="*/ 217320 h 869280"/>
              <a:gd name="connsiteX7" fmla="*/ 4428660 w 8640000"/>
              <a:gd name="connsiteY7" fmla="*/ 304448 h 869280"/>
              <a:gd name="connsiteX8" fmla="*/ 8640000 w 8640000"/>
              <a:gd name="connsiteY8" fmla="*/ 304448 h 869280"/>
              <a:gd name="connsiteX9" fmla="*/ 8640000 w 8640000"/>
              <a:gd name="connsiteY9" fmla="*/ 869280 h 869280"/>
              <a:gd name="connsiteX10" fmla="*/ 0 w 8640000"/>
              <a:gd name="connsiteY10" fmla="*/ 869280 h 869280"/>
              <a:gd name="connsiteX11" fmla="*/ 0 w 8640000"/>
              <a:gd name="connsiteY11" fmla="*/ 304448 h 8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869280">
                <a:moveTo>
                  <a:pt x="8640000" y="564832"/>
                </a:moveTo>
                <a:lnTo>
                  <a:pt x="4428660" y="564832"/>
                </a:lnTo>
                <a:lnTo>
                  <a:pt x="4428660" y="651960"/>
                </a:lnTo>
                <a:lnTo>
                  <a:pt x="4537320" y="651960"/>
                </a:lnTo>
                <a:lnTo>
                  <a:pt x="4320000" y="869279"/>
                </a:lnTo>
                <a:lnTo>
                  <a:pt x="4102680" y="651960"/>
                </a:lnTo>
                <a:lnTo>
                  <a:pt x="4211340" y="651960"/>
                </a:lnTo>
                <a:lnTo>
                  <a:pt x="4211340" y="564832"/>
                </a:lnTo>
                <a:lnTo>
                  <a:pt x="0" y="564832"/>
                </a:lnTo>
                <a:lnTo>
                  <a:pt x="0" y="1"/>
                </a:lnTo>
                <a:lnTo>
                  <a:pt x="8640000" y="1"/>
                </a:lnTo>
                <a:lnTo>
                  <a:pt x="8640000" y="564832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599984"/>
              <a:satOff val="0"/>
              <a:lumOff val="3334"/>
              <a:alphaOff val="0"/>
            </a:schemeClr>
          </a:fillRef>
          <a:effectRef idx="2">
            <a:schemeClr val="accent3">
              <a:hueOff val="599984"/>
              <a:satOff val="0"/>
              <a:lumOff val="3334"/>
              <a:alphaOff val="0"/>
            </a:schemeClr>
          </a:effectRef>
          <a:fontRef idx="minor">
            <a:schemeClr val="lt1"/>
          </a:fontRef>
        </p:style>
        <p:txBody>
          <a:bodyPr lIns="156463" tIns="156465" rIns="156464" bIns="460912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/>
              <a:t>…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52000" y="3593760"/>
            <a:ext cx="8640000" cy="869281"/>
          </a:xfrm>
          <a:custGeom>
            <a:avLst/>
            <a:gdLst>
              <a:gd name="connsiteX0" fmla="*/ 0 w 8640000"/>
              <a:gd name="connsiteY0" fmla="*/ 304448 h 869280"/>
              <a:gd name="connsiteX1" fmla="*/ 4211340 w 8640000"/>
              <a:gd name="connsiteY1" fmla="*/ 304448 h 869280"/>
              <a:gd name="connsiteX2" fmla="*/ 4211340 w 8640000"/>
              <a:gd name="connsiteY2" fmla="*/ 217320 h 869280"/>
              <a:gd name="connsiteX3" fmla="*/ 4102680 w 8640000"/>
              <a:gd name="connsiteY3" fmla="*/ 217320 h 869280"/>
              <a:gd name="connsiteX4" fmla="*/ 4320000 w 8640000"/>
              <a:gd name="connsiteY4" fmla="*/ 0 h 869280"/>
              <a:gd name="connsiteX5" fmla="*/ 4537320 w 8640000"/>
              <a:gd name="connsiteY5" fmla="*/ 217320 h 869280"/>
              <a:gd name="connsiteX6" fmla="*/ 4428660 w 8640000"/>
              <a:gd name="connsiteY6" fmla="*/ 217320 h 869280"/>
              <a:gd name="connsiteX7" fmla="*/ 4428660 w 8640000"/>
              <a:gd name="connsiteY7" fmla="*/ 304448 h 869280"/>
              <a:gd name="connsiteX8" fmla="*/ 8640000 w 8640000"/>
              <a:gd name="connsiteY8" fmla="*/ 304448 h 869280"/>
              <a:gd name="connsiteX9" fmla="*/ 8640000 w 8640000"/>
              <a:gd name="connsiteY9" fmla="*/ 869280 h 869280"/>
              <a:gd name="connsiteX10" fmla="*/ 0 w 8640000"/>
              <a:gd name="connsiteY10" fmla="*/ 869280 h 869280"/>
              <a:gd name="connsiteX11" fmla="*/ 0 w 8640000"/>
              <a:gd name="connsiteY11" fmla="*/ 304448 h 8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869280">
                <a:moveTo>
                  <a:pt x="8640000" y="564832"/>
                </a:moveTo>
                <a:lnTo>
                  <a:pt x="4428660" y="564832"/>
                </a:lnTo>
                <a:lnTo>
                  <a:pt x="4428660" y="651960"/>
                </a:lnTo>
                <a:lnTo>
                  <a:pt x="4537320" y="651960"/>
                </a:lnTo>
                <a:lnTo>
                  <a:pt x="4320000" y="869279"/>
                </a:lnTo>
                <a:lnTo>
                  <a:pt x="4102680" y="651960"/>
                </a:lnTo>
                <a:lnTo>
                  <a:pt x="4211340" y="651960"/>
                </a:lnTo>
                <a:lnTo>
                  <a:pt x="4211340" y="564832"/>
                </a:lnTo>
                <a:lnTo>
                  <a:pt x="0" y="564832"/>
                </a:lnTo>
                <a:lnTo>
                  <a:pt x="0" y="1"/>
                </a:lnTo>
                <a:lnTo>
                  <a:pt x="8640000" y="1"/>
                </a:lnTo>
                <a:lnTo>
                  <a:pt x="8640000" y="564832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899976"/>
              <a:satOff val="0"/>
              <a:lumOff val="5000"/>
              <a:alphaOff val="0"/>
            </a:schemeClr>
          </a:fillRef>
          <a:effectRef idx="2">
            <a:schemeClr val="accent3">
              <a:hueOff val="899976"/>
              <a:satOff val="0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lIns="156463" tIns="156465" rIns="156464" bIns="460912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/>
              <a:t>Правительство отозвало легионы из Британии и Галлии.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252000" y="2732958"/>
            <a:ext cx="8640000" cy="869281"/>
          </a:xfrm>
          <a:custGeom>
            <a:avLst/>
            <a:gdLst>
              <a:gd name="connsiteX0" fmla="*/ 0 w 8640000"/>
              <a:gd name="connsiteY0" fmla="*/ 304448 h 869280"/>
              <a:gd name="connsiteX1" fmla="*/ 4211340 w 8640000"/>
              <a:gd name="connsiteY1" fmla="*/ 304448 h 869280"/>
              <a:gd name="connsiteX2" fmla="*/ 4211340 w 8640000"/>
              <a:gd name="connsiteY2" fmla="*/ 217320 h 869280"/>
              <a:gd name="connsiteX3" fmla="*/ 4102680 w 8640000"/>
              <a:gd name="connsiteY3" fmla="*/ 217320 h 869280"/>
              <a:gd name="connsiteX4" fmla="*/ 4320000 w 8640000"/>
              <a:gd name="connsiteY4" fmla="*/ 0 h 869280"/>
              <a:gd name="connsiteX5" fmla="*/ 4537320 w 8640000"/>
              <a:gd name="connsiteY5" fmla="*/ 217320 h 869280"/>
              <a:gd name="connsiteX6" fmla="*/ 4428660 w 8640000"/>
              <a:gd name="connsiteY6" fmla="*/ 217320 h 869280"/>
              <a:gd name="connsiteX7" fmla="*/ 4428660 w 8640000"/>
              <a:gd name="connsiteY7" fmla="*/ 304448 h 869280"/>
              <a:gd name="connsiteX8" fmla="*/ 8640000 w 8640000"/>
              <a:gd name="connsiteY8" fmla="*/ 304448 h 869280"/>
              <a:gd name="connsiteX9" fmla="*/ 8640000 w 8640000"/>
              <a:gd name="connsiteY9" fmla="*/ 869280 h 869280"/>
              <a:gd name="connsiteX10" fmla="*/ 0 w 8640000"/>
              <a:gd name="connsiteY10" fmla="*/ 869280 h 869280"/>
              <a:gd name="connsiteX11" fmla="*/ 0 w 8640000"/>
              <a:gd name="connsiteY11" fmla="*/ 304448 h 8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869280">
                <a:moveTo>
                  <a:pt x="8640000" y="564832"/>
                </a:moveTo>
                <a:lnTo>
                  <a:pt x="4428660" y="564832"/>
                </a:lnTo>
                <a:lnTo>
                  <a:pt x="4428660" y="651960"/>
                </a:lnTo>
                <a:lnTo>
                  <a:pt x="4537320" y="651960"/>
                </a:lnTo>
                <a:lnTo>
                  <a:pt x="4320000" y="869279"/>
                </a:lnTo>
                <a:lnTo>
                  <a:pt x="4102680" y="651960"/>
                </a:lnTo>
                <a:lnTo>
                  <a:pt x="4211340" y="651960"/>
                </a:lnTo>
                <a:lnTo>
                  <a:pt x="4211340" y="564832"/>
                </a:lnTo>
                <a:lnTo>
                  <a:pt x="0" y="564832"/>
                </a:lnTo>
                <a:lnTo>
                  <a:pt x="0" y="1"/>
                </a:lnTo>
                <a:lnTo>
                  <a:pt x="8640000" y="1"/>
                </a:lnTo>
                <a:lnTo>
                  <a:pt x="8640000" y="564832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1199969"/>
              <a:satOff val="0"/>
              <a:lumOff val="6667"/>
              <a:alphaOff val="0"/>
            </a:schemeClr>
          </a:fillRef>
          <a:effectRef idx="2">
            <a:schemeClr val="accent3">
              <a:hueOff val="1199969"/>
              <a:satOff val="0"/>
              <a:lumOff val="6667"/>
              <a:alphaOff val="0"/>
            </a:schemeClr>
          </a:effectRef>
          <a:fontRef idx="minor">
            <a:schemeClr val="lt1"/>
          </a:fontRef>
        </p:style>
        <p:txBody>
          <a:bodyPr lIns="156463" tIns="156465" rIns="156464" bIns="460911" spcCol="1270" anchor="ctr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dirty="0"/>
              <a:t>…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252000" y="1872156"/>
            <a:ext cx="8640000" cy="869282"/>
          </a:xfrm>
          <a:custGeom>
            <a:avLst/>
            <a:gdLst>
              <a:gd name="connsiteX0" fmla="*/ 0 w 8640000"/>
              <a:gd name="connsiteY0" fmla="*/ 304448 h 869280"/>
              <a:gd name="connsiteX1" fmla="*/ 4211340 w 8640000"/>
              <a:gd name="connsiteY1" fmla="*/ 304448 h 869280"/>
              <a:gd name="connsiteX2" fmla="*/ 4211340 w 8640000"/>
              <a:gd name="connsiteY2" fmla="*/ 217320 h 869280"/>
              <a:gd name="connsiteX3" fmla="*/ 4102680 w 8640000"/>
              <a:gd name="connsiteY3" fmla="*/ 217320 h 869280"/>
              <a:gd name="connsiteX4" fmla="*/ 4320000 w 8640000"/>
              <a:gd name="connsiteY4" fmla="*/ 0 h 869280"/>
              <a:gd name="connsiteX5" fmla="*/ 4537320 w 8640000"/>
              <a:gd name="connsiteY5" fmla="*/ 217320 h 869280"/>
              <a:gd name="connsiteX6" fmla="*/ 4428660 w 8640000"/>
              <a:gd name="connsiteY6" fmla="*/ 217320 h 869280"/>
              <a:gd name="connsiteX7" fmla="*/ 4428660 w 8640000"/>
              <a:gd name="connsiteY7" fmla="*/ 304448 h 869280"/>
              <a:gd name="connsiteX8" fmla="*/ 8640000 w 8640000"/>
              <a:gd name="connsiteY8" fmla="*/ 304448 h 869280"/>
              <a:gd name="connsiteX9" fmla="*/ 8640000 w 8640000"/>
              <a:gd name="connsiteY9" fmla="*/ 869280 h 869280"/>
              <a:gd name="connsiteX10" fmla="*/ 0 w 8640000"/>
              <a:gd name="connsiteY10" fmla="*/ 869280 h 869280"/>
              <a:gd name="connsiteX11" fmla="*/ 0 w 8640000"/>
              <a:gd name="connsiteY11" fmla="*/ 304448 h 8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869280">
                <a:moveTo>
                  <a:pt x="8640000" y="564832"/>
                </a:moveTo>
                <a:lnTo>
                  <a:pt x="4428660" y="564832"/>
                </a:lnTo>
                <a:lnTo>
                  <a:pt x="4428660" y="651960"/>
                </a:lnTo>
                <a:lnTo>
                  <a:pt x="4537320" y="651960"/>
                </a:lnTo>
                <a:lnTo>
                  <a:pt x="4320000" y="869279"/>
                </a:lnTo>
                <a:lnTo>
                  <a:pt x="4102680" y="651960"/>
                </a:lnTo>
                <a:lnTo>
                  <a:pt x="4211340" y="651960"/>
                </a:lnTo>
                <a:lnTo>
                  <a:pt x="4211340" y="564832"/>
                </a:lnTo>
                <a:lnTo>
                  <a:pt x="0" y="564832"/>
                </a:lnTo>
                <a:lnTo>
                  <a:pt x="0" y="1"/>
                </a:lnTo>
                <a:lnTo>
                  <a:pt x="8640000" y="1"/>
                </a:lnTo>
                <a:lnTo>
                  <a:pt x="8640000" y="564832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1499961"/>
              <a:satOff val="0"/>
              <a:lumOff val="8334"/>
              <a:alphaOff val="0"/>
            </a:schemeClr>
          </a:fillRef>
          <a:effectRef idx="2">
            <a:schemeClr val="accent3">
              <a:hueOff val="1499961"/>
              <a:satOff val="0"/>
              <a:lumOff val="8334"/>
              <a:alphaOff val="0"/>
            </a:schemeClr>
          </a:effectRef>
          <a:fontRef idx="minor">
            <a:schemeClr val="lt1"/>
          </a:fontRef>
        </p:style>
        <p:txBody>
          <a:bodyPr lIns="149351" tIns="149353" rIns="149352" bIns="453801" spcCol="1270" anchor="ctr"/>
          <a:lstStyle/>
          <a:p>
            <a:pPr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100" dirty="0"/>
              <a:t>Переход правительства императора Запада из Рима в Равенну.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52000" y="1011354"/>
            <a:ext cx="8640000" cy="869282"/>
          </a:xfrm>
          <a:custGeom>
            <a:avLst/>
            <a:gdLst>
              <a:gd name="connsiteX0" fmla="*/ 0 w 8640000"/>
              <a:gd name="connsiteY0" fmla="*/ 304448 h 869280"/>
              <a:gd name="connsiteX1" fmla="*/ 4211340 w 8640000"/>
              <a:gd name="connsiteY1" fmla="*/ 304448 h 869280"/>
              <a:gd name="connsiteX2" fmla="*/ 4211340 w 8640000"/>
              <a:gd name="connsiteY2" fmla="*/ 217320 h 869280"/>
              <a:gd name="connsiteX3" fmla="*/ 4102680 w 8640000"/>
              <a:gd name="connsiteY3" fmla="*/ 217320 h 869280"/>
              <a:gd name="connsiteX4" fmla="*/ 4320000 w 8640000"/>
              <a:gd name="connsiteY4" fmla="*/ 0 h 869280"/>
              <a:gd name="connsiteX5" fmla="*/ 4537320 w 8640000"/>
              <a:gd name="connsiteY5" fmla="*/ 217320 h 869280"/>
              <a:gd name="connsiteX6" fmla="*/ 4428660 w 8640000"/>
              <a:gd name="connsiteY6" fmla="*/ 217320 h 869280"/>
              <a:gd name="connsiteX7" fmla="*/ 4428660 w 8640000"/>
              <a:gd name="connsiteY7" fmla="*/ 304448 h 869280"/>
              <a:gd name="connsiteX8" fmla="*/ 8640000 w 8640000"/>
              <a:gd name="connsiteY8" fmla="*/ 304448 h 869280"/>
              <a:gd name="connsiteX9" fmla="*/ 8640000 w 8640000"/>
              <a:gd name="connsiteY9" fmla="*/ 869280 h 869280"/>
              <a:gd name="connsiteX10" fmla="*/ 0 w 8640000"/>
              <a:gd name="connsiteY10" fmla="*/ 869280 h 869280"/>
              <a:gd name="connsiteX11" fmla="*/ 0 w 8640000"/>
              <a:gd name="connsiteY11" fmla="*/ 304448 h 8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40000" h="869280">
                <a:moveTo>
                  <a:pt x="8640000" y="564832"/>
                </a:moveTo>
                <a:lnTo>
                  <a:pt x="4428660" y="564832"/>
                </a:lnTo>
                <a:lnTo>
                  <a:pt x="4428660" y="651960"/>
                </a:lnTo>
                <a:lnTo>
                  <a:pt x="4537320" y="651960"/>
                </a:lnTo>
                <a:lnTo>
                  <a:pt x="4320000" y="869279"/>
                </a:lnTo>
                <a:lnTo>
                  <a:pt x="4102680" y="651960"/>
                </a:lnTo>
                <a:lnTo>
                  <a:pt x="4211340" y="651960"/>
                </a:lnTo>
                <a:lnTo>
                  <a:pt x="4211340" y="564832"/>
                </a:lnTo>
                <a:lnTo>
                  <a:pt x="0" y="564832"/>
                </a:lnTo>
                <a:lnTo>
                  <a:pt x="0" y="1"/>
                </a:lnTo>
                <a:lnTo>
                  <a:pt x="8640000" y="1"/>
                </a:lnTo>
                <a:lnTo>
                  <a:pt x="8640000" y="564832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hueOff val="1799953"/>
              <a:satOff val="0"/>
              <a:lumOff val="10001"/>
              <a:alphaOff val="0"/>
            </a:schemeClr>
          </a:fillRef>
          <a:effectRef idx="2">
            <a:schemeClr val="accent3">
              <a:hueOff val="1799953"/>
              <a:satOff val="0"/>
              <a:lumOff val="10001"/>
              <a:alphaOff val="0"/>
            </a:schemeClr>
          </a:effectRef>
          <a:fontRef idx="minor">
            <a:schemeClr val="lt1"/>
          </a:fontRef>
        </p:style>
        <p:txBody>
          <a:bodyPr lIns="156463" tIns="156465" rIns="156464" bIns="460913" anchor="ctr"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>
                <a:solidFill>
                  <a:srgbClr val="800000"/>
                </a:solidFill>
              </a:rPr>
              <a:t>395 г</a:t>
            </a:r>
            <a:r>
              <a:rPr lang="ru-RU" sz="2200">
                <a:solidFill>
                  <a:srgbClr val="800000"/>
                </a:solidFill>
                <a:latin typeface="Arial" charset="0"/>
              </a:rPr>
              <a:t>од</a:t>
            </a:r>
            <a:r>
              <a:rPr lang="ru-RU" sz="2200">
                <a:solidFill>
                  <a:srgbClr val="800000"/>
                </a:solidFill>
              </a:rPr>
              <a:t> н.э. </a:t>
            </a:r>
            <a:r>
              <a:rPr lang="ru-RU" sz="2200">
                <a:solidFill>
                  <a:srgbClr val="800000"/>
                </a:solidFill>
                <a:latin typeface="Arial" charset="0"/>
              </a:rPr>
              <a:t>–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2313" y="2383234"/>
            <a:ext cx="8640000" cy="23155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Используя текст учебника (пункт 3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§ 45), закончи логические цепочки рассуждений о том, каковы последствия раздела Римской империи.</a:t>
            </a:r>
            <a:r>
              <a:rPr lang="en-US" sz="2600"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Впиши в схему ключевые фразы.</a:t>
            </a:r>
          </a:p>
        </p:txBody>
      </p:sp>
      <p:grpSp>
        <p:nvGrpSpPr>
          <p:cNvPr id="317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РАЗДЕЛ ИМПЕРИИ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14301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На основе текста учебника (§ 45) определи и запиши, каковы причины поражения римлян.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ПАДЕНИЕ РИМА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4668" y="2708920"/>
            <a:ext cx="4318331" cy="3528392"/>
          </a:xfrm>
          <a:prstGeom prst="roundRect">
            <a:avLst>
              <a:gd name="adj" fmla="val 863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19" name="TextBox 18"/>
          <p:cNvSpPr txBox="1"/>
          <p:nvPr/>
        </p:nvSpPr>
        <p:spPr>
          <a:xfrm>
            <a:off x="4716463" y="2697163"/>
            <a:ext cx="4224337" cy="3540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ЗАПАДНАЯ РИМСКАЯ ИМПЕРИЯ ПАЛА ПОД УДАРАМИ ВАРВАРОВ</a:t>
            </a:r>
          </a:p>
        </p:txBody>
      </p:sp>
      <p:grpSp>
        <p:nvGrpSpPr>
          <p:cNvPr id="3481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2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92275" y="2781300"/>
            <a:ext cx="5849938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1. Происхождение  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2. Современный смысл  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________________________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Объясни происхождение и современный смысл слов «варвар» и «вандал».</a:t>
            </a:r>
          </a:p>
        </p:txBody>
      </p:sp>
      <p:grpSp>
        <p:nvGrpSpPr>
          <p:cNvPr id="368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63" y="2513013"/>
            <a:ext cx="19558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7075" y="2733675"/>
            <a:ext cx="20256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413" y="1079500"/>
          <a:ext cx="8640762" cy="545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2050"/>
                <a:gridCol w="747949"/>
              </a:tblGrid>
              <a:tr h="1026705">
                <a:tc>
                  <a:txBody>
                    <a:bodyPr/>
                    <a:lstStyle/>
                    <a:p>
                      <a:r>
                        <a:rPr lang="ru-RU" sz="2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Гражданские войны полководцев Запада и Востока за императорский трон.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Разорение городов и загородных вилл.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Бегство ремесленников и земледельцев.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Увеличение числа христианских общин.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26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Появление больших земельных хозяйств с колонами.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Приход к власти Диоклетиана.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Рост налогов.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Гонения Диоклетиана на христиан.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12312" y="2454821"/>
            <a:ext cx="8640000" cy="1921252"/>
          </a:xfrm>
          <a:prstGeom prst="roundRect">
            <a:avLst>
              <a:gd name="adj" fmla="val 10887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512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Отметь знаком «+» те события, которые, на твой взгляд,</a:t>
            </a:r>
            <a:r>
              <a:rPr lang="ru-RU" sz="2800"/>
              <a:t> </a:t>
            </a:r>
            <a:r>
              <a:rPr lang="ru-RU" sz="2800">
                <a:latin typeface="Comic Sans MS" pitchFamily="66" charset="0"/>
              </a:rPr>
              <a:t>являются причиной падения Западной  Римской империи.</a:t>
            </a:r>
          </a:p>
        </p:txBody>
      </p:sp>
      <p:grpSp>
        <p:nvGrpSpPr>
          <p:cNvPr id="389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5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4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413" y="1079500"/>
          <a:ext cx="8640762" cy="5445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9959"/>
                <a:gridCol w="720040"/>
              </a:tblGrid>
              <a:tr h="617911">
                <a:tc>
                  <a:txBody>
                    <a:bodyPr/>
                    <a:lstStyle/>
                    <a:p>
                      <a:r>
                        <a:rPr lang="ru-RU" sz="2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Победа Константина в гражданской войне.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7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Терпимость к вере христиан.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7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err="1" smtClean="0"/>
                        <a:t>Варваризация</a:t>
                      </a:r>
                      <a:r>
                        <a:rPr lang="ru-RU" sz="2600" dirty="0" smtClean="0"/>
                        <a:t> армии.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7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Вторжение готов и гуннов.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7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Разделение империи.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7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Взятие Рима готами.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9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Поселения варваров на землях Западной Римской империи.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7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/>
                        <a:t>Смещение императора Ромула </a:t>
                      </a:r>
                      <a:r>
                        <a:rPr lang="ru-RU" sz="2600" dirty="0" err="1" smtClean="0"/>
                        <a:t>Августула</a:t>
                      </a:r>
                      <a:r>
                        <a:rPr lang="ru-RU" sz="2600" dirty="0" smtClean="0"/>
                        <a:t>.</a:t>
                      </a:r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09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9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9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80975" y="979488"/>
            <a:ext cx="3814763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Жителям Рима казалось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что город существовал и будет существовать всегда. Наверное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не случайно его называли «Вечный город»!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671888" cy="3889375"/>
          </a:xfrm>
          <a:ln>
            <a:round/>
          </a:ln>
        </p:spPr>
        <p:txBody>
          <a:bodyPr/>
          <a:lstStyle/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Тем не менее в </a:t>
            </a:r>
            <a:r>
              <a:rPr lang="en-US" smtClean="0"/>
              <a:t>V</a:t>
            </a:r>
            <a:r>
              <a:rPr lang="ru-RU" smtClean="0"/>
              <a:t> веке н.э. многие стены и храмы Вечного города превратились в руины, а дороги, ведущие к нему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стали зарастать травой!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9045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мнение Антошки и факт, приведённый учёным.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</a:t>
            </a:r>
            <a:r>
              <a:rPr lang="ru-RU" sz="2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ПОГИБЛА РИМСКАЯ ИМПЕРИЯ?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981075"/>
          <a:ext cx="8640762" cy="5668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Понятия</a:t>
                      </a:r>
                      <a:endParaRPr lang="ru-RU" sz="21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Определения</a:t>
                      </a:r>
                      <a:endParaRPr lang="ru-RU" sz="21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Ступень развития общества, для которой характерно: возникновение городов, разделение людей на общественные слои, создание государства, возникновение письменности.</a:t>
                      </a:r>
                      <a:endParaRPr lang="ru-RU" sz="21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Общность людей, которых объединяет самоназвание, единый язык общения, особый образ жизни, обычаи.</a:t>
                      </a:r>
                      <a:endParaRPr lang="ru-RU" sz="21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Аппарат управления, система законов, службы защиты законного порядка, армия, налоги.</a:t>
                      </a:r>
                      <a:endParaRPr lang="ru-RU" sz="21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Крупное государство, состоящее из разных территорий с разным населением, но управляемое из одного центра, как правило одним человеком (императором).</a:t>
                      </a:r>
                      <a:endParaRPr lang="ru-RU" sz="21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 smtClean="0"/>
                    </a:p>
                    <a:p>
                      <a:endParaRPr lang="ru-RU" sz="2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83750" y="2519070"/>
            <a:ext cx="8640000" cy="27582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Впиши в таблицу понятие «цивилизация» напротив характерных признаков.</a:t>
            </a:r>
          </a:p>
          <a:p>
            <a:pPr indent="35718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Впиши в таблицу остальные понятия напротив характерных для них признаков.</a:t>
            </a:r>
          </a:p>
        </p:txBody>
      </p:sp>
      <p:grpSp>
        <p:nvGrpSpPr>
          <p:cNvPr id="1948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4" name="Управляющая кнопка: справка 3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Help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981075"/>
          <a:ext cx="8640762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Понятия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Определения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Ступень развития общества, для которой характерно: возникновение городов, разделение людей на общественные слои, создание государства, возникновение письменности.</a:t>
                      </a:r>
                      <a:endParaRPr lang="ru-RU" sz="20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Общность людей, которых объединяет самоназвание, единый язык общения, особый образ жизни, обычаи.</a:t>
                      </a:r>
                      <a:endParaRPr lang="ru-RU" sz="20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Аппарат управления, система законов, службы защиты законного порядка, армия, налоги.</a:t>
                      </a:r>
                      <a:endParaRPr lang="ru-RU" sz="20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Крупное государство, состоящее из разных территорий с разным населением, но управляемое из одного центра, как правило одним человеком (императором).</a:t>
                      </a:r>
                      <a:endParaRPr lang="ru-RU" sz="2000" dirty="0"/>
                    </a:p>
                  </a:txBody>
                  <a:tcPr marL="72000" marR="72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15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313" y="2596663"/>
            <a:ext cx="8640000" cy="143018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600" dirty="0">
                <a:latin typeface="+mn-lt"/>
              </a:rPr>
              <a:t>Подумай и запиши в таблицу ещё одно понятие и его определение, которое логически бы сочеталось с имеющимися.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4925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lnSpc>
                <a:spcPct val="90000"/>
              </a:lnSpc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Отметь соответствующими цифрами на ленте времени следующие события: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600">
                <a:latin typeface="Comic Sans MS" pitchFamily="66" charset="0"/>
              </a:rPr>
              <a:t> – время установления Римской республики;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600">
                <a:latin typeface="Comic Sans MS" pitchFamily="66" charset="0"/>
              </a:rPr>
              <a:t> – время установления Римской империи;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600">
                <a:latin typeface="Comic Sans MS" pitchFamily="66" charset="0"/>
              </a:rPr>
              <a:t> – принятие Константином закона о свободе вероисповедания.</a:t>
            </a:r>
          </a:p>
        </p:txBody>
      </p:sp>
      <p:grpSp>
        <p:nvGrpSpPr>
          <p:cNvPr id="2355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0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0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3607" name="Group 55"/>
          <p:cNvGraphicFramePr>
            <a:graphicFrameLocks noGrp="1"/>
          </p:cNvGraphicFramePr>
          <p:nvPr/>
        </p:nvGraphicFramePr>
        <p:xfrm>
          <a:off x="252413" y="3684588"/>
          <a:ext cx="8639175" cy="1114425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5187"/>
                <a:gridCol w="863600"/>
                <a:gridCol w="863600"/>
                <a:gridCol w="865188"/>
                <a:gridCol w="863600"/>
                <a:gridCol w="863600"/>
                <a:gridCol w="863600"/>
              </a:tblGrid>
              <a:tr h="37147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252000" y="5045585"/>
            <a:ext cx="8640000" cy="169578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lnSpc>
                <a:spcPct val="90000"/>
              </a:lnSpc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Раздели на этапы историю Римской империи, дай название каждому этапу и рубежам между ними. Отметь и подпиши их на ленте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72816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РИМ И ВАРВАРЫ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3253626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РАЗДЕЛ ИМПЕРИИ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00" y="4586119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ПАДЕНИЕ РИМА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8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52413" y="2852738"/>
            <a:ext cx="8639175" cy="1531937"/>
            <a:chOff x="252000" y="980728"/>
            <a:chExt cx="8640000" cy="15323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2000" y="980728"/>
              <a:ext cx="8640000" cy="1532334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2225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По карте 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определи, 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какие 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племена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постепенно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 были вовлечены 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в 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Великое переселение </a:t>
              </a:r>
              <a:r>
                <a:rPr lang="en-US" sz="2800" dirty="0">
                  <a:latin typeface="+mn-lt"/>
                </a:rPr>
                <a:t> </a:t>
              </a:r>
              <a:r>
                <a:rPr lang="ru-RU" sz="2800" dirty="0">
                  <a:latin typeface="+mn-lt"/>
                </a:rPr>
                <a:t>народов.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116077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РИМ И ВАРВАРЫ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Используя текст учебника (пункт 1, § 45), перечисли, чем</a:t>
            </a:r>
            <a:r>
              <a:rPr lang="en-US" sz="2600">
                <a:latin typeface="Comic Sans MS" pitchFamily="66" charset="0"/>
              </a:rPr>
              <a:t> </a:t>
            </a:r>
            <a:r>
              <a:rPr lang="ru-RU" sz="2600">
                <a:latin typeface="Comic Sans MS" pitchFamily="66" charset="0"/>
              </a:rPr>
              <a:t>были опасны племена варваров для жителей древних цивилизаций.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РИМ И ВАРВАРЫ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175" y="2997200"/>
            <a:ext cx="4899025" cy="3538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_____________________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532" y="2988000"/>
            <a:ext cx="3553380" cy="3780000"/>
          </a:xfrm>
          <a:prstGeom prst="roundRect">
            <a:avLst>
              <a:gd name="adj" fmla="val 523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4220</TotalTime>
  <Words>747</Words>
  <Application>Microsoft Office PowerPoint</Application>
  <PresentationFormat>Экран (4:3)</PresentationFormat>
  <Paragraphs>130</Paragraphs>
  <Slides>16</Slides>
  <Notes>12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Comic Sans MS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ЗАКАТ АНТИЧНОГО МИРА</dc:title>
  <dc:creator>Telli</dc:creator>
  <cp:lastModifiedBy>Admin</cp:lastModifiedBy>
  <cp:revision>241</cp:revision>
  <dcterms:created xsi:type="dcterms:W3CDTF">2012-04-06T18:00:09Z</dcterms:created>
  <dcterms:modified xsi:type="dcterms:W3CDTF">2013-04-09T14:51:12Z</dcterms:modified>
</cp:coreProperties>
</file>